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handoutMasterIdLst>
    <p:handoutMasterId r:id="rId77"/>
  </p:handoutMasterIdLst>
  <p:sldIdLst>
    <p:sldId id="348" r:id="rId2"/>
    <p:sldId id="354" r:id="rId3"/>
    <p:sldId id="355" r:id="rId4"/>
    <p:sldId id="420" r:id="rId5"/>
    <p:sldId id="419" r:id="rId6"/>
    <p:sldId id="357" r:id="rId7"/>
    <p:sldId id="358" r:id="rId8"/>
    <p:sldId id="359" r:id="rId9"/>
    <p:sldId id="421" r:id="rId10"/>
    <p:sldId id="361" r:id="rId11"/>
    <p:sldId id="362" r:id="rId12"/>
    <p:sldId id="422" r:id="rId13"/>
    <p:sldId id="423" r:id="rId14"/>
    <p:sldId id="424" r:id="rId15"/>
    <p:sldId id="425" r:id="rId16"/>
    <p:sldId id="426" r:id="rId17"/>
    <p:sldId id="365" r:id="rId18"/>
    <p:sldId id="427" r:id="rId19"/>
    <p:sldId id="428" r:id="rId20"/>
    <p:sldId id="429" r:id="rId21"/>
    <p:sldId id="430" r:id="rId22"/>
    <p:sldId id="431" r:id="rId23"/>
    <p:sldId id="432" r:id="rId24"/>
    <p:sldId id="433" r:id="rId25"/>
    <p:sldId id="434" r:id="rId26"/>
    <p:sldId id="435" r:id="rId27"/>
    <p:sldId id="436" r:id="rId28"/>
    <p:sldId id="437" r:id="rId29"/>
    <p:sldId id="379" r:id="rId30"/>
    <p:sldId id="380" r:id="rId31"/>
    <p:sldId id="438" r:id="rId32"/>
    <p:sldId id="439" r:id="rId33"/>
    <p:sldId id="440" r:id="rId34"/>
    <p:sldId id="441" r:id="rId35"/>
    <p:sldId id="442" r:id="rId36"/>
    <p:sldId id="443" r:id="rId37"/>
    <p:sldId id="444" r:id="rId38"/>
    <p:sldId id="445" r:id="rId39"/>
    <p:sldId id="446" r:id="rId40"/>
    <p:sldId id="389" r:id="rId41"/>
    <p:sldId id="390" r:id="rId42"/>
    <p:sldId id="447" r:id="rId43"/>
    <p:sldId id="448" r:id="rId44"/>
    <p:sldId id="449" r:id="rId45"/>
    <p:sldId id="450" r:id="rId46"/>
    <p:sldId id="392" r:id="rId47"/>
    <p:sldId id="451" r:id="rId48"/>
    <p:sldId id="452" r:id="rId49"/>
    <p:sldId id="453" r:id="rId50"/>
    <p:sldId id="454" r:id="rId51"/>
    <p:sldId id="455" r:id="rId52"/>
    <p:sldId id="456" r:id="rId53"/>
    <p:sldId id="457" r:id="rId54"/>
    <p:sldId id="458" r:id="rId55"/>
    <p:sldId id="459" r:id="rId56"/>
    <p:sldId id="460" r:id="rId57"/>
    <p:sldId id="461" r:id="rId58"/>
    <p:sldId id="462" r:id="rId59"/>
    <p:sldId id="463" r:id="rId60"/>
    <p:sldId id="464" r:id="rId61"/>
    <p:sldId id="465" r:id="rId62"/>
    <p:sldId id="466" r:id="rId63"/>
    <p:sldId id="408" r:id="rId64"/>
    <p:sldId id="409" r:id="rId65"/>
    <p:sldId id="467" r:id="rId66"/>
    <p:sldId id="468" r:id="rId67"/>
    <p:sldId id="469" r:id="rId68"/>
    <p:sldId id="413" r:id="rId69"/>
    <p:sldId id="470" r:id="rId70"/>
    <p:sldId id="471" r:id="rId71"/>
    <p:sldId id="472" r:id="rId72"/>
    <p:sldId id="417" r:id="rId73"/>
    <p:sldId id="473" r:id="rId74"/>
    <p:sldId id="474"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mc="http://schemas.openxmlformats.org/markup-compatibility/2006" xmlns:mv="urn:schemas-microsoft-com:mac:vml"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mc="http://schemas.openxmlformats.org/markup-compatibility/2006" xmlns:mv="urn:schemas-microsoft-com:mac:vml"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5122" autoAdjust="0"/>
  </p:normalViewPr>
  <p:slideViewPr>
    <p:cSldViewPr>
      <p:cViewPr>
        <p:scale>
          <a:sx n="118" d="100"/>
          <a:sy n="118" d="100"/>
        </p:scale>
        <p:origin x="-1434" y="-60"/>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10/10/2018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10/10/2018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5</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900085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419393B-EA03-5E47-9434-E4733065922E}" type="slidenum">
              <a:rPr lang="en-US" sz="1200" b="0"/>
              <a:pPr/>
              <a:t>10</a:t>
            </a:fld>
            <a:endParaRPr lang="en-US" sz="1200" b="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11</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12</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13</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14</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15</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2DDB08A-1637-BD41-A0A9-1DE16B8D3DE4}" type="slidenum">
              <a:rPr lang="en-US" sz="1200" b="0"/>
              <a:pPr/>
              <a:t>16</a:t>
            </a:fld>
            <a:endParaRPr lang="en-US" sz="1200" b="0"/>
          </a:p>
        </p:txBody>
      </p:sp>
      <p:sp>
        <p:nvSpPr>
          <p:cNvPr id="18434" name="Rectangle 2"/>
          <p:cNvSpPr>
            <a:spLocks noGrp="1" noRot="1" noChangeAspect="1" noChangeArrowheads="1"/>
          </p:cNvSpPr>
          <p:nvPr>
            <p:ph type="sldImg"/>
          </p:nvPr>
        </p:nvSpPr>
        <p:spPr>
          <a:solidFill>
            <a:srgbClr val="FFFFFF"/>
          </a:solidFill>
          <a:ln/>
        </p:spPr>
      </p:sp>
      <p:sp>
        <p:nvSpPr>
          <p:cNvPr id="18435"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17</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18</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19</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20</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21</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22</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23</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24</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25</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26</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27</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C0A5F51-DD2A-2545-A905-6FB458CC5FA2}" type="slidenum">
              <a:rPr lang="en-US" sz="1200" b="0"/>
              <a:pPr/>
              <a:t>28</a:t>
            </a:fld>
            <a:endParaRPr lang="en-US" sz="1200" b="0"/>
          </a:p>
        </p:txBody>
      </p:sp>
      <p:sp>
        <p:nvSpPr>
          <p:cNvPr id="24578" name="Rectangle 2"/>
          <p:cNvSpPr>
            <a:spLocks noGrp="1" noRot="1" noChangeAspect="1" noChangeArrowheads="1"/>
          </p:cNvSpPr>
          <p:nvPr>
            <p:ph type="sldImg"/>
          </p:nvPr>
        </p:nvSpPr>
        <p:spPr>
          <a:solidFill>
            <a:srgbClr val="FFFFFF"/>
          </a:solidFill>
          <a:ln/>
        </p:spPr>
      </p:sp>
      <p:sp>
        <p:nvSpPr>
          <p:cNvPr id="2457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D1888054-5F0C-3642-A407-3B3F6C040DD1}" type="slidenum">
              <a:rPr lang="en-US" sz="1200" b="0"/>
              <a:pPr/>
              <a:t>30</a:t>
            </a:fld>
            <a:endParaRPr lang="en-US" sz="1200" b="0"/>
          </a:p>
        </p:txBody>
      </p:sp>
      <p:sp>
        <p:nvSpPr>
          <p:cNvPr id="50178" name="Rectangle 2"/>
          <p:cNvSpPr>
            <a:spLocks noGrp="1" noRot="1" noChangeAspect="1" noChangeArrowheads="1"/>
          </p:cNvSpPr>
          <p:nvPr>
            <p:ph type="sldImg"/>
          </p:nvPr>
        </p:nvSpPr>
        <p:spPr>
          <a:solidFill>
            <a:srgbClr val="FFFFFF"/>
          </a:solidFill>
          <a:ln/>
        </p:spPr>
      </p:sp>
      <p:sp>
        <p:nvSpPr>
          <p:cNvPr id="50179"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D1888054-5F0C-3642-A407-3B3F6C040DD1}" type="slidenum">
              <a:rPr lang="en-US" sz="1200" b="0"/>
              <a:pPr/>
              <a:t>31</a:t>
            </a:fld>
            <a:endParaRPr lang="en-US" sz="1200" b="0"/>
          </a:p>
        </p:txBody>
      </p:sp>
      <p:sp>
        <p:nvSpPr>
          <p:cNvPr id="50178" name="Rectangle 2"/>
          <p:cNvSpPr>
            <a:spLocks noGrp="1" noRot="1" noChangeAspect="1" noChangeArrowheads="1"/>
          </p:cNvSpPr>
          <p:nvPr>
            <p:ph type="sldImg"/>
          </p:nvPr>
        </p:nvSpPr>
        <p:spPr>
          <a:solidFill>
            <a:srgbClr val="FFFFFF"/>
          </a:solidFill>
          <a:ln/>
        </p:spPr>
      </p:sp>
      <p:sp>
        <p:nvSpPr>
          <p:cNvPr id="50179"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B7E0705-2A2C-6D46-B195-6B9EC283760B}" type="slidenum">
              <a:rPr lang="en-US" sz="1200" b="0"/>
              <a:pPr/>
              <a:t>41</a:t>
            </a:fld>
            <a:endParaRPr lang="en-US" sz="1200" b="0"/>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B7E0705-2A2C-6D46-B195-6B9EC283760B}" type="slidenum">
              <a:rPr lang="en-US" sz="1200" b="0"/>
              <a:pPr/>
              <a:t>42</a:t>
            </a:fld>
            <a:endParaRPr lang="en-US" sz="1200" b="0"/>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B7E0705-2A2C-6D46-B195-6B9EC283760B}" type="slidenum">
              <a:rPr lang="en-US" sz="1200" b="0"/>
              <a:pPr/>
              <a:t>43</a:t>
            </a:fld>
            <a:endParaRPr lang="en-US" sz="1200" b="0"/>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B7E0705-2A2C-6D46-B195-6B9EC283760B}" type="slidenum">
              <a:rPr lang="en-US" sz="1200" b="0"/>
              <a:pPr/>
              <a:t>44</a:t>
            </a:fld>
            <a:endParaRPr lang="en-US" sz="1200" b="0"/>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B7E0705-2A2C-6D46-B195-6B9EC283760B}" type="slidenum">
              <a:rPr lang="en-US" sz="1200" b="0"/>
              <a:pPr/>
              <a:t>45</a:t>
            </a:fld>
            <a:endParaRPr lang="en-US" sz="1200" b="0"/>
          </a:p>
        </p:txBody>
      </p:sp>
      <p:sp>
        <p:nvSpPr>
          <p:cNvPr id="63490" name="Rectangle 2"/>
          <p:cNvSpPr>
            <a:spLocks noGrp="1" noRot="1" noChangeAspect="1" noChangeArrowheads="1"/>
          </p:cNvSpPr>
          <p:nvPr>
            <p:ph type="sldImg"/>
          </p:nvPr>
        </p:nvSpPr>
        <p:spPr>
          <a:solidFill>
            <a:srgbClr val="FFFFFF"/>
          </a:solidFill>
          <a:ln/>
        </p:spPr>
      </p:sp>
      <p:sp>
        <p:nvSpPr>
          <p:cNvPr id="6349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46</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47</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48</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49</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50</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51</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52</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53</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54</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55</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56</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57</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58</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59</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60</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61</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A64BB8-7844-894D-BF89-D6AD09CD2DC4}" type="slidenum">
              <a:rPr lang="en-US" sz="1200" b="0"/>
              <a:pPr/>
              <a:t>62</a:t>
            </a:fld>
            <a:endParaRPr lang="en-US" sz="1200" b="0"/>
          </a:p>
        </p:txBody>
      </p:sp>
      <p:sp>
        <p:nvSpPr>
          <p:cNvPr id="67586" name="Rectangle 2"/>
          <p:cNvSpPr>
            <a:spLocks noGrp="1" noRot="1" noChangeAspect="1" noChangeArrowheads="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1B43A1-EAC8-5B4B-A264-555DF389D58E}" type="slidenum">
              <a:rPr lang="en-US" sz="1200" b="0"/>
              <a:pPr/>
              <a:t>64</a:t>
            </a:fld>
            <a:endParaRPr lang="en-US" sz="1200" b="0"/>
          </a:p>
        </p:txBody>
      </p:sp>
      <p:sp>
        <p:nvSpPr>
          <p:cNvPr id="87042" name="Rectangle 2"/>
          <p:cNvSpPr>
            <a:spLocks noGrp="1" noRot="1" noChangeAspect="1" noChangeArrowheads="1"/>
          </p:cNvSpPr>
          <p:nvPr>
            <p:ph type="sldImg"/>
          </p:nvPr>
        </p:nvSpPr>
        <p:spPr>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1B43A1-EAC8-5B4B-A264-555DF389D58E}" type="slidenum">
              <a:rPr lang="en-US" sz="1200" b="0"/>
              <a:pPr/>
              <a:t>65</a:t>
            </a:fld>
            <a:endParaRPr lang="en-US" sz="1200" b="0"/>
          </a:p>
        </p:txBody>
      </p:sp>
      <p:sp>
        <p:nvSpPr>
          <p:cNvPr id="87042" name="Rectangle 2"/>
          <p:cNvSpPr>
            <a:spLocks noGrp="1" noRot="1" noChangeAspect="1" noChangeArrowheads="1"/>
          </p:cNvSpPr>
          <p:nvPr>
            <p:ph type="sldImg"/>
          </p:nvPr>
        </p:nvSpPr>
        <p:spPr>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1B43A1-EAC8-5B4B-A264-555DF389D58E}" type="slidenum">
              <a:rPr lang="en-US" sz="1200" b="0"/>
              <a:pPr/>
              <a:t>66</a:t>
            </a:fld>
            <a:endParaRPr lang="en-US" sz="1200" b="0"/>
          </a:p>
        </p:txBody>
      </p:sp>
      <p:sp>
        <p:nvSpPr>
          <p:cNvPr id="87042" name="Rectangle 2"/>
          <p:cNvSpPr>
            <a:spLocks noGrp="1" noRot="1" noChangeAspect="1" noChangeArrowheads="1"/>
          </p:cNvSpPr>
          <p:nvPr>
            <p:ph type="sldImg"/>
          </p:nvPr>
        </p:nvSpPr>
        <p:spPr>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1B43A1-EAC8-5B4B-A264-555DF389D58E}" type="slidenum">
              <a:rPr lang="en-US" sz="1200" b="0"/>
              <a:pPr/>
              <a:t>67</a:t>
            </a:fld>
            <a:endParaRPr lang="en-US" sz="1200" b="0"/>
          </a:p>
        </p:txBody>
      </p:sp>
      <p:sp>
        <p:nvSpPr>
          <p:cNvPr id="87042" name="Rectangle 2"/>
          <p:cNvSpPr>
            <a:spLocks noGrp="1" noRot="1" noChangeAspect="1" noChangeArrowheads="1"/>
          </p:cNvSpPr>
          <p:nvPr>
            <p:ph type="sldImg"/>
          </p:nvPr>
        </p:nvSpPr>
        <p:spPr>
          <a:solidFill>
            <a:srgbClr val="FFFFFF"/>
          </a:solidFill>
          <a:ln/>
        </p:spPr>
      </p:sp>
      <p:sp>
        <p:nvSpPr>
          <p:cNvPr id="8704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E59494CA-698E-6D45-B635-3CE5BBD14FD7}" type="slidenum">
              <a:rPr lang="en-US" sz="1200" b="0"/>
              <a:pPr/>
              <a:t>72</a:t>
            </a:fld>
            <a:endParaRPr lang="en-US" sz="1200" b="0"/>
          </a:p>
        </p:txBody>
      </p:sp>
      <p:sp>
        <p:nvSpPr>
          <p:cNvPr id="94210" name="Rectangle 2"/>
          <p:cNvSpPr>
            <a:spLocks noGrp="1" noRot="1" noChangeAspect="1" noChangeArrowheads="1"/>
          </p:cNvSpPr>
          <p:nvPr>
            <p:ph type="sldImg"/>
          </p:nvPr>
        </p:nvSpPr>
        <p:spPr>
          <a:solidFill>
            <a:srgbClr val="FFFFFF"/>
          </a:solidFill>
          <a:ln/>
        </p:spPr>
      </p:sp>
      <p:sp>
        <p:nvSpPr>
          <p:cNvPr id="942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E59494CA-698E-6D45-B635-3CE5BBD14FD7}" type="slidenum">
              <a:rPr lang="en-US" sz="1200" b="0"/>
              <a:pPr/>
              <a:t>73</a:t>
            </a:fld>
            <a:endParaRPr lang="en-US" sz="1200" b="0"/>
          </a:p>
        </p:txBody>
      </p:sp>
      <p:sp>
        <p:nvSpPr>
          <p:cNvPr id="94210" name="Rectangle 2"/>
          <p:cNvSpPr>
            <a:spLocks noGrp="1" noRot="1" noChangeAspect="1" noChangeArrowheads="1"/>
          </p:cNvSpPr>
          <p:nvPr>
            <p:ph type="sldImg"/>
          </p:nvPr>
        </p:nvSpPr>
        <p:spPr>
          <a:solidFill>
            <a:srgbClr val="FFFFFF"/>
          </a:solidFill>
          <a:ln/>
        </p:spPr>
      </p:sp>
      <p:sp>
        <p:nvSpPr>
          <p:cNvPr id="942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E59494CA-698E-6D45-B635-3CE5BBD14FD7}" type="slidenum">
              <a:rPr lang="en-US" sz="1200" b="0"/>
              <a:pPr/>
              <a:t>74</a:t>
            </a:fld>
            <a:endParaRPr lang="en-US" sz="1200" b="0"/>
          </a:p>
        </p:txBody>
      </p:sp>
      <p:sp>
        <p:nvSpPr>
          <p:cNvPr id="94210" name="Rectangle 2"/>
          <p:cNvSpPr>
            <a:spLocks noGrp="1" noRot="1" noChangeAspect="1" noChangeArrowheads="1"/>
          </p:cNvSpPr>
          <p:nvPr>
            <p:ph type="sldImg"/>
          </p:nvPr>
        </p:nvSpPr>
        <p:spPr>
          <a:solidFill>
            <a:srgbClr val="FFFFFF"/>
          </a:solidFill>
          <a:ln/>
        </p:spPr>
      </p:sp>
      <p:sp>
        <p:nvSpPr>
          <p:cNvPr id="9421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7" name="Picture 1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13" name="TextBox 12"/>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pic>
        <p:nvPicPr>
          <p:cNvPr id="15" name="Picture 14" descr="Moini_Cover_HiRES2.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a:solidFill>
              <a:schemeClr val="tx1"/>
            </a:solidFill>
          </a:ln>
          <a:effectLst>
            <a:outerShdw blurRad="50800" dist="50800" dir="2700000" algn="tl" rotWithShape="0">
              <a:srgbClr val="000000">
                <a:alpha val="65000"/>
              </a:srgbClr>
            </a:outerShdw>
          </a:effectLst>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buClr>
                <a:srgbClr val="007FA3"/>
              </a:buClr>
              <a:buSzPct val="100000"/>
              <a:buFont typeface="+mj-lt"/>
              <a:buAutoNum type="arabicPeriod"/>
              <a:defRPr/>
            </a:lvl1pPr>
            <a:lvl2pPr marL="800100" indent="-342900">
              <a:buClr>
                <a:srgbClr val="007FA3"/>
              </a:buClr>
              <a:buFont typeface="+mj-lt"/>
              <a:buAutoNum type="arabicPeriod"/>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685823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3061228"/>
          </a:xfrm>
        </p:spPr>
        <p:txBody>
          <a:bodyPr/>
          <a:lstStyle>
            <a:lvl1pPr algn="ct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429000"/>
            <a:ext cx="8229600" cy="2697163"/>
          </a:xfrm>
        </p:spPr>
        <p:txBody>
          <a:bodyPr/>
          <a:lstStyle>
            <a:lvl1pPr marL="0" indent="0" algn="ctr">
              <a:buClr>
                <a:srgbClr val="007FA3"/>
              </a:buClr>
              <a:buSzPct val="100000"/>
              <a:buNone/>
              <a:defRPr sz="28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32993711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19456"/>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2" name="TextBox 11"/>
          <p:cNvSpPr txBox="1"/>
          <p:nvPr userDrawn="1"/>
        </p:nvSpPr>
        <p:spPr>
          <a:xfrm>
            <a:off x="1981200" y="6457890"/>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0" dirty="0" smtClean="0">
                <a:ea typeface="Verdana" panose="020B0604030504040204" pitchFamily="34" charset="0"/>
                <a:cs typeface="Verdana" panose="020B0604030504040204" pitchFamily="34" charset="0"/>
              </a:rPr>
              <a:t>Copyright © 2017,</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Pearson Education, Inc.</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All Rights Reserved</a:t>
            </a:r>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5715000"/>
            <a:ext cx="8229600" cy="685800"/>
          </a:xfrm>
        </p:spPr>
        <p:txBody>
          <a:bodyPr anchor="b" anchorCtr="0"/>
          <a:lstStyle>
            <a:lvl1pPr>
              <a:defRPr sz="1400" b="0">
                <a:solidFill>
                  <a:schemeClr val="tx2"/>
                </a:solidFill>
                <a:latin typeface="Verdana"/>
                <a:cs typeface="Verdana"/>
              </a:defRPr>
            </a:lvl1pPr>
          </a:lstStyle>
          <a:p>
            <a:r>
              <a:rPr lang="en-US" dirty="0" smtClean="0"/>
              <a:t>Click to add figure number and title</a:t>
            </a:r>
            <a:endParaRPr lang="en-US" dirty="0"/>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7" name="TextBox 6"/>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25927688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pic>
        <p:nvPicPr>
          <p:cNvPr id="9" name="Picture 8" descr="Pearson Logo"/>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8" name="TextBox 7"/>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60" r:id="rId3"/>
    <p:sldLayoutId id="2147483659" r:id="rId4"/>
    <p:sldLayoutId id="2147483658" r:id="rId5"/>
    <p:sldLayoutId id="2147483661" r:id="rId6"/>
  </p:sldLayoutIdLst>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latin typeface="Arial"/>
                <a:cs typeface="Arial"/>
              </a:rPr>
              <a:t>Focus on Pharmacology:</a:t>
            </a:r>
            <a:br>
              <a:rPr lang="en-US" sz="3200" i="1" dirty="0" smtClean="0">
                <a:latin typeface="Arial"/>
                <a:cs typeface="Arial"/>
              </a:rPr>
            </a:br>
            <a:r>
              <a:rPr lang="en-US" sz="3200" i="1" dirty="0" smtClean="0">
                <a:latin typeface="Arial"/>
                <a:cs typeface="Arial"/>
              </a:rPr>
              <a:t>Essentials for Health Professionals</a:t>
            </a:r>
            <a:r>
              <a:rPr lang="en-US" i="1" dirty="0" smtClean="0">
                <a:latin typeface="Arial"/>
                <a:cs typeface="Arial"/>
              </a:rPr>
              <a:t/>
            </a:r>
            <a:br>
              <a:rPr lang="en-US" i="1" dirty="0" smtClean="0">
                <a:latin typeface="Arial"/>
                <a:cs typeface="Arial"/>
              </a:rPr>
            </a:br>
            <a:r>
              <a:rPr lang="en-US" sz="2400" b="0" dirty="0" smtClean="0">
                <a:latin typeface="Arial"/>
                <a:cs typeface="Arial"/>
              </a:rPr>
              <a:t>Third Edition</a:t>
            </a:r>
            <a:endParaRPr lang="en-US" sz="2400" b="0" dirty="0">
              <a:latin typeface="Arial"/>
              <a:cs typeface="Arial"/>
            </a:endParaRPr>
          </a:p>
        </p:txBody>
      </p:sp>
      <p:sp>
        <p:nvSpPr>
          <p:cNvPr id="4" name="Text Placeholder 3"/>
          <p:cNvSpPr>
            <a:spLocks noGrp="1"/>
          </p:cNvSpPr>
          <p:nvPr>
            <p:ph type="body" sz="quarter" idx="14"/>
          </p:nvPr>
        </p:nvSpPr>
        <p:spPr/>
        <p:txBody>
          <a:bodyPr/>
          <a:lstStyle/>
          <a:p>
            <a:r>
              <a:rPr lang="en-US" sz="2800" dirty="0"/>
              <a:t>Chapter </a:t>
            </a:r>
            <a:r>
              <a:rPr lang="en-US" sz="2800" dirty="0" smtClean="0"/>
              <a:t>34</a:t>
            </a:r>
            <a:endParaRPr lang="en-US" sz="2800" dirty="0"/>
          </a:p>
          <a:p>
            <a:endParaRPr lang="en-US" sz="2800" dirty="0"/>
          </a:p>
        </p:txBody>
      </p:sp>
      <p:sp>
        <p:nvSpPr>
          <p:cNvPr id="5" name="Text Placeholder 4"/>
          <p:cNvSpPr>
            <a:spLocks noGrp="1"/>
          </p:cNvSpPr>
          <p:nvPr>
            <p:ph type="body" sz="quarter" idx="15"/>
          </p:nvPr>
        </p:nvSpPr>
        <p:spPr/>
        <p:txBody>
          <a:bodyPr/>
          <a:lstStyle/>
          <a:p>
            <a:r>
              <a:rPr lang="en-US" sz="2400" dirty="0"/>
              <a:t>Drugs Used to Treat Gastrointestinal </a:t>
            </a:r>
            <a:r>
              <a:rPr lang="en-US" sz="2400" dirty="0" smtClean="0"/>
              <a:t>Conditions</a:t>
            </a:r>
            <a:endParaRPr lang="en-US" sz="2400" dirty="0"/>
          </a:p>
        </p:txBody>
      </p:sp>
    </p:spTree>
    <p:extLst>
      <p:ext uri="{BB962C8B-B14F-4D97-AF65-F5344CB8AC3E}">
        <p14:creationId xmlns:p14="http://schemas.microsoft.com/office/powerpoint/2010/main" val="5787346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dirty="0" smtClean="0"/>
              <a:t>Introduction</a:t>
            </a:r>
            <a:endParaRPr lang="en-US" dirty="0"/>
          </a:p>
        </p:txBody>
      </p:sp>
      <p:sp>
        <p:nvSpPr>
          <p:cNvPr id="6146" name="Content Placeholder 2"/>
          <p:cNvSpPr>
            <a:spLocks noGrp="1"/>
          </p:cNvSpPr>
          <p:nvPr>
            <p:ph idx="1"/>
          </p:nvPr>
        </p:nvSpPr>
        <p:spPr/>
        <p:txBody>
          <a:bodyPr/>
          <a:lstStyle/>
          <a:p>
            <a:r>
              <a:rPr lang="en-US"/>
              <a:t>Two parts of gastrointestinal (GI) tract:</a:t>
            </a:r>
          </a:p>
          <a:p>
            <a:pPr lvl="1"/>
            <a:r>
              <a:rPr lang="en-US"/>
              <a:t>Upper (from mouth to stomach)</a:t>
            </a:r>
          </a:p>
          <a:p>
            <a:pPr lvl="1"/>
            <a:r>
              <a:rPr lang="en-US"/>
              <a:t>Lower (from duodenum to anus)</a:t>
            </a:r>
          </a:p>
        </p:txBody>
      </p:sp>
    </p:spTree>
    <p:extLst>
      <p:ext uri="{BB962C8B-B14F-4D97-AF65-F5344CB8AC3E}">
        <p14:creationId xmlns:p14="http://schemas.microsoft.com/office/powerpoint/2010/main" val="65025637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t>Digestive System</a:t>
            </a:r>
          </a:p>
        </p:txBody>
      </p:sp>
      <p:sp>
        <p:nvSpPr>
          <p:cNvPr id="7170" name="Content Placeholder 2"/>
          <p:cNvSpPr>
            <a:spLocks noGrp="1"/>
          </p:cNvSpPr>
          <p:nvPr>
            <p:ph idx="1"/>
          </p:nvPr>
        </p:nvSpPr>
        <p:spPr/>
        <p:txBody>
          <a:bodyPr/>
          <a:lstStyle/>
          <a:p>
            <a:r>
              <a:rPr lang="en-US" dirty="0"/>
              <a:t>Consists of alimentary canal </a:t>
            </a:r>
          </a:p>
          <a:p>
            <a:pPr lvl="1"/>
            <a:r>
              <a:rPr lang="en-US" dirty="0"/>
              <a:t>Extends about 8 meters, from mouth to anus:</a:t>
            </a:r>
          </a:p>
          <a:p>
            <a:pPr lvl="2"/>
            <a:r>
              <a:rPr lang="en-US" dirty="0" smtClean="0"/>
              <a:t>Mouth</a:t>
            </a:r>
          </a:p>
          <a:p>
            <a:pPr lvl="2"/>
            <a:r>
              <a:rPr lang="en-US" dirty="0" smtClean="0"/>
              <a:t>Pharynx</a:t>
            </a:r>
            <a:endParaRPr lang="en-US" dirty="0"/>
          </a:p>
          <a:p>
            <a:pPr lvl="2"/>
            <a:r>
              <a:rPr lang="en-US" dirty="0" smtClean="0"/>
              <a:t>Esophagus</a:t>
            </a:r>
          </a:p>
          <a:p>
            <a:pPr lvl="2"/>
            <a:r>
              <a:rPr lang="en-US" dirty="0" smtClean="0"/>
              <a:t>Stomach</a:t>
            </a:r>
            <a:endParaRPr lang="en-US" dirty="0"/>
          </a:p>
          <a:p>
            <a:pPr lvl="2"/>
            <a:r>
              <a:rPr lang="en-US" dirty="0"/>
              <a:t>Small </a:t>
            </a:r>
            <a:r>
              <a:rPr lang="en-US" dirty="0" smtClean="0"/>
              <a:t>intestine</a:t>
            </a:r>
          </a:p>
          <a:p>
            <a:pPr lvl="2"/>
            <a:r>
              <a:rPr lang="en-US" dirty="0" smtClean="0"/>
              <a:t>Large </a:t>
            </a:r>
            <a:r>
              <a:rPr lang="en-US" dirty="0"/>
              <a:t>intestine</a:t>
            </a:r>
          </a:p>
          <a:p>
            <a:pPr lvl="2"/>
            <a:r>
              <a:rPr lang="en-US" dirty="0" smtClean="0"/>
              <a:t>Rectum</a:t>
            </a:r>
          </a:p>
          <a:p>
            <a:pPr lvl="2"/>
            <a:r>
              <a:rPr lang="en-US" dirty="0" smtClean="0"/>
              <a:t>Anus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6599154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title"/>
          </p:nvPr>
        </p:nvSpPr>
        <p:spPr/>
        <p:txBody>
          <a:bodyPr/>
          <a:lstStyle/>
          <a:p>
            <a:r>
              <a:rPr lang="en-US"/>
              <a:t>Digestive System</a:t>
            </a:r>
          </a:p>
        </p:txBody>
      </p:sp>
      <p:sp>
        <p:nvSpPr>
          <p:cNvPr id="7170" name="Content Placeholder 2"/>
          <p:cNvSpPr>
            <a:spLocks noGrp="1"/>
          </p:cNvSpPr>
          <p:nvPr>
            <p:ph idx="1"/>
          </p:nvPr>
        </p:nvSpPr>
        <p:spPr/>
        <p:txBody>
          <a:bodyPr/>
          <a:lstStyle/>
          <a:p>
            <a:r>
              <a:rPr lang="en-US" dirty="0"/>
              <a:t>Several accessory organs secrete substances used in digestion:</a:t>
            </a:r>
          </a:p>
          <a:p>
            <a:pPr lvl="1"/>
            <a:r>
              <a:rPr lang="en-US" dirty="0"/>
              <a:t>Salivary glands</a:t>
            </a:r>
          </a:p>
          <a:p>
            <a:pPr lvl="1"/>
            <a:r>
              <a:rPr lang="en-US" dirty="0"/>
              <a:t>Liver</a:t>
            </a:r>
          </a:p>
          <a:p>
            <a:pPr lvl="1"/>
            <a:r>
              <a:rPr lang="en-US" dirty="0"/>
              <a:t>Gallbladder</a:t>
            </a:r>
          </a:p>
          <a:p>
            <a:pPr lvl="1"/>
            <a:r>
              <a:rPr lang="en-US" dirty="0"/>
              <a:t>Pancreas</a:t>
            </a:r>
          </a:p>
        </p:txBody>
      </p:sp>
    </p:spTree>
    <p:extLst>
      <p:ext uri="{BB962C8B-B14F-4D97-AF65-F5344CB8AC3E}">
        <p14:creationId xmlns:p14="http://schemas.microsoft.com/office/powerpoint/2010/main" val="161477730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34-1</a:t>
            </a:r>
            <a:r>
              <a:rPr lang="en-US" smtClean="0"/>
              <a:t>   The digestive system.</a:t>
            </a:r>
            <a:endParaRPr lang="en-US"/>
          </a:p>
        </p:txBody>
      </p:sp>
      <p:pic>
        <p:nvPicPr>
          <p:cNvPr id="3" name="Picture 2" descr="A diagram of the digestive system. The following glands are located in the head: parotid gland and duct, in front of the ear; the sublingual, under tongue, and the submandibular, under the mandible, which make up the salivary glands. Salivary glands provide lubrication and produce buffers and the enzymes that begin digestion. The tongue is inside the mouth. The pharynx extends down the neck behind the tongue and becomes the esophagus. The stomach is below the liver with the spleen on the left side, the gallbladder on the right, and the pancreas underneath. The colon has four parts: the ascending colon rises from the cecum on the right side, near the hip; as it crosses the abdomen it becomes the transverse colon; as it descends down the left side, ending at the rectum, it becomes the descending colon. The appendix is on the end of the cecum of the large intestine. The colon wraps around the small intestines, which consist of the duodenum, jejunum, and ileum.  "/>
          <p:cNvPicPr>
            <a:picLocks noChangeAspect="1"/>
          </p:cNvPicPr>
          <p:nvPr/>
        </p:nvPicPr>
        <p:blipFill>
          <a:blip r:embed="rId3"/>
          <a:stretch>
            <a:fillRect/>
          </a:stretch>
        </p:blipFill>
        <p:spPr>
          <a:xfrm>
            <a:off x="1837459" y="381000"/>
            <a:ext cx="5469082" cy="5486400"/>
          </a:xfrm>
          <a:prstGeom prst="rect">
            <a:avLst/>
          </a:prstGeom>
        </p:spPr>
      </p:pic>
    </p:spTree>
    <p:extLst>
      <p:ext uri="{BB962C8B-B14F-4D97-AF65-F5344CB8AC3E}">
        <p14:creationId xmlns:p14="http://schemas.microsoft.com/office/powerpoint/2010/main" val="101882462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a:t>Digestive System</a:t>
            </a:r>
          </a:p>
        </p:txBody>
      </p:sp>
      <p:sp>
        <p:nvSpPr>
          <p:cNvPr id="10242" name="Content Placeholder 2"/>
          <p:cNvSpPr>
            <a:spLocks noGrp="1"/>
          </p:cNvSpPr>
          <p:nvPr>
            <p:ph idx="1"/>
          </p:nvPr>
        </p:nvSpPr>
        <p:spPr/>
        <p:txBody>
          <a:bodyPr/>
          <a:lstStyle/>
          <a:p>
            <a:r>
              <a:rPr lang="en-US" dirty="0"/>
              <a:t>Primary digestion </a:t>
            </a:r>
          </a:p>
          <a:p>
            <a:pPr lvl="1"/>
            <a:r>
              <a:rPr lang="en-US" dirty="0"/>
              <a:t>Occurs in mouth</a:t>
            </a:r>
          </a:p>
          <a:p>
            <a:pPr lvl="1"/>
            <a:r>
              <a:rPr lang="en-US" dirty="0" smtClean="0"/>
              <a:t>Saliva contains </a:t>
            </a:r>
            <a:r>
              <a:rPr lang="en-US" dirty="0"/>
              <a:t>digestive enzyme amylase</a:t>
            </a:r>
          </a:p>
          <a:p>
            <a:r>
              <a:rPr lang="en-US" dirty="0"/>
              <a:t>Esophagus  </a:t>
            </a:r>
          </a:p>
          <a:p>
            <a:pPr lvl="1"/>
            <a:r>
              <a:rPr lang="en-US" dirty="0"/>
              <a:t>25 cm long straight </a:t>
            </a:r>
            <a:r>
              <a:rPr lang="en-US" dirty="0" smtClean="0"/>
              <a:t>tube</a:t>
            </a:r>
          </a:p>
          <a:p>
            <a:pPr lvl="1"/>
            <a:r>
              <a:rPr lang="en-US" dirty="0" smtClean="0"/>
              <a:t>Food </a:t>
            </a:r>
            <a:r>
              <a:rPr lang="en-US" dirty="0"/>
              <a:t>passes from </a:t>
            </a:r>
            <a:r>
              <a:rPr lang="en-US" dirty="0" smtClean="0"/>
              <a:t>pharynx </a:t>
            </a:r>
            <a:r>
              <a:rPr lang="en-US" dirty="0"/>
              <a:t>to </a:t>
            </a:r>
            <a:r>
              <a:rPr lang="en-US" dirty="0" smtClean="0"/>
              <a:t>stomach</a:t>
            </a:r>
            <a:endParaRPr lang="en-US" dirty="0"/>
          </a:p>
          <a:p>
            <a:r>
              <a:rPr lang="en-US" dirty="0"/>
              <a:t>Final stages of chemical digestion </a:t>
            </a:r>
          </a:p>
          <a:p>
            <a:pPr lvl="1"/>
            <a:r>
              <a:rPr lang="en-US" dirty="0"/>
              <a:t>Occur in small intestine</a:t>
            </a:r>
          </a:p>
          <a:p>
            <a:pPr lvl="1"/>
            <a:r>
              <a:rPr lang="en-US" dirty="0"/>
              <a:t>Where almost all nutrients are absorbed</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
        <p:nvSpPr>
          <p:cNvPr id="5" name="TextBox 4"/>
          <p:cNvSpPr txBox="1"/>
          <p:nvPr/>
        </p:nvSpPr>
        <p:spPr>
          <a:xfrm>
            <a:off x="7499452" y="63246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8141683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t>Digestive System</a:t>
            </a:r>
          </a:p>
        </p:txBody>
      </p:sp>
      <p:sp>
        <p:nvSpPr>
          <p:cNvPr id="11266" name="Content Placeholder 2"/>
          <p:cNvSpPr>
            <a:spLocks noGrp="1"/>
          </p:cNvSpPr>
          <p:nvPr>
            <p:ph idx="1"/>
          </p:nvPr>
        </p:nvSpPr>
        <p:spPr/>
        <p:txBody>
          <a:bodyPr/>
          <a:lstStyle/>
          <a:p>
            <a:r>
              <a:rPr lang="en-US" dirty="0"/>
              <a:t>Excessive hydrochloric acid </a:t>
            </a:r>
          </a:p>
          <a:p>
            <a:pPr lvl="1"/>
            <a:r>
              <a:rPr lang="en-US" dirty="0"/>
              <a:t>May break down gastric surface</a:t>
            </a:r>
          </a:p>
          <a:p>
            <a:pPr lvl="1"/>
            <a:r>
              <a:rPr lang="en-US" dirty="0"/>
              <a:t>Then cause sores (ulcers)</a:t>
            </a:r>
          </a:p>
          <a:p>
            <a:r>
              <a:rPr lang="en-US" dirty="0"/>
              <a:t>Gastric ulcer = peptic ulcer</a:t>
            </a:r>
          </a:p>
          <a:p>
            <a:r>
              <a:rPr lang="en-US" dirty="0"/>
              <a:t>Peptic ulcer disease </a:t>
            </a:r>
          </a:p>
          <a:p>
            <a:pPr lvl="1"/>
            <a:r>
              <a:rPr lang="en-US" dirty="0"/>
              <a:t>Most common disorder of the stomach</a:t>
            </a:r>
          </a:p>
          <a:p>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05244404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t>Digestive System</a:t>
            </a:r>
          </a:p>
        </p:txBody>
      </p:sp>
      <p:sp>
        <p:nvSpPr>
          <p:cNvPr id="12290" name="Content Placeholder 2"/>
          <p:cNvSpPr>
            <a:spLocks noGrp="1"/>
          </p:cNvSpPr>
          <p:nvPr>
            <p:ph idx="1"/>
          </p:nvPr>
        </p:nvSpPr>
        <p:spPr/>
        <p:txBody>
          <a:bodyPr/>
          <a:lstStyle/>
          <a:p>
            <a:r>
              <a:rPr lang="en-US" dirty="0"/>
              <a:t>Liver  </a:t>
            </a:r>
            <a:endParaRPr lang="en-US" dirty="0" smtClean="0"/>
          </a:p>
          <a:p>
            <a:pPr lvl="1"/>
            <a:r>
              <a:rPr lang="en-US" dirty="0" smtClean="0"/>
              <a:t>Center </a:t>
            </a:r>
            <a:r>
              <a:rPr lang="en-US" dirty="0"/>
              <a:t>of body’s metabolic activity</a:t>
            </a:r>
          </a:p>
          <a:p>
            <a:r>
              <a:rPr lang="en-US" dirty="0"/>
              <a:t>Pancreas  </a:t>
            </a:r>
            <a:endParaRPr lang="en-US" dirty="0" smtClean="0"/>
          </a:p>
          <a:p>
            <a:pPr lvl="1"/>
            <a:r>
              <a:rPr lang="en-US" dirty="0" smtClean="0"/>
              <a:t>Secretes </a:t>
            </a:r>
            <a:r>
              <a:rPr lang="en-US" dirty="0"/>
              <a:t>juice containing many digestive </a:t>
            </a:r>
            <a:r>
              <a:rPr lang="en-US" dirty="0" smtClean="0"/>
              <a:t>enzymes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3511154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t>Digestive System</a:t>
            </a:r>
          </a:p>
        </p:txBody>
      </p:sp>
      <p:sp>
        <p:nvSpPr>
          <p:cNvPr id="12290" name="Content Placeholder 2"/>
          <p:cNvSpPr>
            <a:spLocks noGrp="1"/>
          </p:cNvSpPr>
          <p:nvPr>
            <p:ph idx="1"/>
          </p:nvPr>
        </p:nvSpPr>
        <p:spPr/>
        <p:txBody>
          <a:bodyPr/>
          <a:lstStyle/>
          <a:p>
            <a:r>
              <a:rPr lang="en-US" dirty="0"/>
              <a:t>Small intestine  </a:t>
            </a:r>
          </a:p>
          <a:p>
            <a:pPr lvl="1"/>
            <a:r>
              <a:rPr lang="en-US" dirty="0"/>
              <a:t>Receives secretions from pancreas and liver</a:t>
            </a:r>
          </a:p>
          <a:p>
            <a:pPr lvl="1"/>
            <a:r>
              <a:rPr lang="en-US" dirty="0"/>
              <a:t>Completes digestion</a:t>
            </a:r>
          </a:p>
          <a:p>
            <a:r>
              <a:rPr lang="en-US" dirty="0"/>
              <a:t>Large intestine</a:t>
            </a:r>
          </a:p>
          <a:p>
            <a:pPr lvl="1"/>
            <a:r>
              <a:rPr lang="en-US" dirty="0"/>
              <a:t>Absorbs water, electrolytes</a:t>
            </a:r>
          </a:p>
          <a:p>
            <a:pPr lvl="1"/>
            <a:r>
              <a:rPr lang="en-US" dirty="0"/>
              <a:t>Forms and stores feces</a:t>
            </a:r>
          </a:p>
        </p:txBody>
      </p:sp>
    </p:spTree>
    <p:extLst>
      <p:ext uri="{BB962C8B-B14F-4D97-AF65-F5344CB8AC3E}">
        <p14:creationId xmlns:p14="http://schemas.microsoft.com/office/powerpoint/2010/main" val="56041542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dirty="0" smtClean="0"/>
              <a:t>Peptic Ulcers</a:t>
            </a:r>
            <a:endParaRPr lang="en-US" dirty="0"/>
          </a:p>
        </p:txBody>
      </p:sp>
      <p:sp>
        <p:nvSpPr>
          <p:cNvPr id="15362" name="Rectangle 3"/>
          <p:cNvSpPr>
            <a:spLocks noGrp="1" noChangeArrowheads="1"/>
          </p:cNvSpPr>
          <p:nvPr>
            <p:ph type="body" idx="1"/>
          </p:nvPr>
        </p:nvSpPr>
        <p:spPr/>
        <p:txBody>
          <a:bodyPr/>
          <a:lstStyle/>
          <a:p>
            <a:r>
              <a:rPr lang="en-US" dirty="0"/>
              <a:t>Caused by hyperacidity, excessive pepsin activity</a:t>
            </a:r>
          </a:p>
          <a:p>
            <a:r>
              <a:rPr lang="en-US" dirty="0"/>
              <a:t>Alcohol, caffeine, smoking linked to peptic ulcers</a:t>
            </a:r>
          </a:p>
          <a:p>
            <a:r>
              <a:rPr lang="en-US" dirty="0"/>
              <a:t>Many cases of gastric ulcers or gastritis due to </a:t>
            </a:r>
            <a:r>
              <a:rPr lang="en-US" i="1" dirty="0" smtClean="0"/>
              <a:t>Helicobacter pylori</a:t>
            </a:r>
            <a:r>
              <a:rPr lang="en-US" dirty="0" smtClean="0"/>
              <a:t>.</a:t>
            </a:r>
            <a:endParaRPr lang="en-US" i="1" dirty="0"/>
          </a:p>
        </p:txBody>
      </p:sp>
    </p:spTree>
    <p:extLst>
      <p:ext uri="{BB962C8B-B14F-4D97-AF65-F5344CB8AC3E}">
        <p14:creationId xmlns:p14="http://schemas.microsoft.com/office/powerpoint/2010/main" val="423079126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5270351"/>
              </p:ext>
            </p:extLst>
          </p:nvPr>
        </p:nvGraphicFramePr>
        <p:xfrm>
          <a:off x="457200" y="1600200"/>
          <a:ext cx="8229600" cy="45872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1" kern="1200" dirty="0" err="1" smtClean="0">
                          <a:solidFill>
                            <a:schemeClr val="tx1"/>
                          </a:solidFill>
                          <a:effectLst/>
                          <a:latin typeface="+mn-lt"/>
                          <a:ea typeface="+mn-ea"/>
                          <a:cs typeface="+mn-cs"/>
                        </a:rPr>
                        <a:t>Antacids</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aluminum hydroxide </a:t>
                      </a:r>
                      <a:endParaRPr lang="is-I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fi-FI" sz="1600" b="0" i="0" u="none" strike="noStrike" kern="1200" baseline="0" dirty="0" err="1" smtClean="0">
                          <a:solidFill>
                            <a:schemeClr val="tx1"/>
                          </a:solidFill>
                          <a:latin typeface="+mn-lt"/>
                          <a:ea typeface="+mn-ea"/>
                          <a:cs typeface="+mn-cs"/>
                        </a:rPr>
                        <a:t>Amphojel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600" b="0" i="0" u="none" strike="noStrike" kern="1200" baseline="0" dirty="0" smtClean="0">
                          <a:solidFill>
                            <a:schemeClr val="tx1"/>
                          </a:solidFill>
                          <a:latin typeface="+mn-lt"/>
                          <a:ea typeface="+mn-ea"/>
                          <a:cs typeface="+mn-cs"/>
                        </a:rPr>
                        <a:t>600 mg tid–</a:t>
                      </a:r>
                      <a:r>
                        <a:rPr lang="da-DK" sz="1600" b="0" i="0" u="none" strike="noStrike" kern="1200" baseline="0" dirty="0" err="1" smtClean="0">
                          <a:solidFill>
                            <a:schemeClr val="tx1"/>
                          </a:solidFill>
                          <a:latin typeface="+mn-lt"/>
                          <a:ea typeface="+mn-ea"/>
                          <a:cs typeface="+mn-cs"/>
                        </a:rPr>
                        <a:t>qid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calcium</a:t>
                      </a:r>
                      <a:r>
                        <a:rPr lang="pt-BR" sz="1600" b="0" kern="1200" dirty="0" smtClean="0">
                          <a:solidFill>
                            <a:schemeClr val="tx1"/>
                          </a:solidFill>
                          <a:effectLst/>
                          <a:latin typeface="+mn-lt"/>
                          <a:ea typeface="+mn-ea"/>
                          <a:cs typeface="+mn-cs"/>
                        </a:rPr>
                        <a:t> </a:t>
                      </a:r>
                      <a:r>
                        <a:rPr lang="pt-BR" sz="1600" b="0" kern="1200" dirty="0" err="1" smtClean="0">
                          <a:solidFill>
                            <a:schemeClr val="tx1"/>
                          </a:solidFill>
                          <a:effectLst/>
                          <a:latin typeface="+mn-lt"/>
                          <a:ea typeface="+mn-ea"/>
                          <a:cs typeface="+mn-cs"/>
                        </a:rPr>
                        <a:t>carbonate</a:t>
                      </a:r>
                      <a:r>
                        <a:rPr lang="pt-BR" sz="1600" b="0" kern="1200" dirty="0" smtClean="0">
                          <a:solidFill>
                            <a:schemeClr val="tx1"/>
                          </a:solidFill>
                          <a:effectLst/>
                          <a:latin typeface="+mn-lt"/>
                          <a:ea typeface="+mn-ea"/>
                          <a:cs typeface="+mn-cs"/>
                        </a:rPr>
                        <a:t> </a:t>
                      </a:r>
                      <a:endParaRPr lang="pt-B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Titralac</a:t>
                      </a:r>
                      <a:r>
                        <a:rPr lang="en-US" sz="1600" b="0" i="0" u="none" strike="noStrike" kern="1200" baseline="0" dirty="0" smtClean="0">
                          <a:solidFill>
                            <a:schemeClr val="tx1"/>
                          </a:solidFill>
                          <a:latin typeface="+mn-lt"/>
                          <a:ea typeface="+mn-ea"/>
                          <a:cs typeface="+mn-cs"/>
                        </a:rPr>
                        <a:t>, Tums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1–2 g bid–</a:t>
                      </a:r>
                      <a:r>
                        <a:rPr lang="en-US" sz="1600" b="0" i="0" u="none" strike="noStrike" kern="1200" baseline="0" dirty="0" err="1" smtClean="0">
                          <a:solidFill>
                            <a:schemeClr val="tx1"/>
                          </a:solidFill>
                          <a:latin typeface="+mn-lt"/>
                          <a:ea typeface="+mn-ea"/>
                          <a:cs typeface="+mn-cs"/>
                        </a:rPr>
                        <a:t>tid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calcium carbonate with </a:t>
                      </a:r>
                      <a:r>
                        <a:rPr lang="de-DE" sz="1600" b="0" kern="1200" dirty="0" err="1" smtClean="0">
                          <a:solidFill>
                            <a:schemeClr val="tx1"/>
                          </a:solidFill>
                          <a:effectLst/>
                          <a:latin typeface="+mn-lt"/>
                          <a:ea typeface="+mn-ea"/>
                          <a:cs typeface="+mn-cs"/>
                        </a:rPr>
                        <a:t>magnesium</a:t>
                      </a:r>
                      <a:r>
                        <a:rPr lang="de-DE" sz="1600" b="0" kern="1200" dirty="0" smtClean="0">
                          <a:solidFill>
                            <a:schemeClr val="tx1"/>
                          </a:solidFill>
                          <a:effectLst/>
                          <a:latin typeface="+mn-lt"/>
                          <a:ea typeface="+mn-ea"/>
                          <a:cs typeface="+mn-cs"/>
                        </a:rPr>
                        <a:t> </a:t>
                      </a:r>
                      <a:r>
                        <a:rPr lang="de-DE" sz="1600" b="0" kern="1200" dirty="0" err="1" smtClean="0">
                          <a:solidFill>
                            <a:schemeClr val="tx1"/>
                          </a:solidFill>
                          <a:effectLst/>
                          <a:latin typeface="+mn-lt"/>
                          <a:ea typeface="+mn-ea"/>
                          <a:cs typeface="+mn-cs"/>
                        </a:rPr>
                        <a:t>hydroxide</a:t>
                      </a:r>
                      <a:r>
                        <a:rPr lang="de-DE" sz="1600" b="0" kern="1200" dirty="0" smtClean="0">
                          <a:solidFill>
                            <a:schemeClr val="tx1"/>
                          </a:solidFill>
                          <a:effectLst/>
                          <a:latin typeface="+mn-lt"/>
                          <a:ea typeface="+mn-ea"/>
                          <a:cs typeface="+mn-cs"/>
                        </a:rPr>
                        <a:t> </a:t>
                      </a:r>
                      <a:endParaRPr lang="de-DE"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cs-CZ" sz="1600" b="0" i="0" u="none" strike="noStrike" kern="1200" baseline="0" dirty="0" err="1" smtClean="0">
                          <a:solidFill>
                            <a:schemeClr val="tx1"/>
                          </a:solidFill>
                          <a:latin typeface="+mn-lt"/>
                          <a:ea typeface="+mn-ea"/>
                          <a:cs typeface="+mn-cs"/>
                        </a:rPr>
                        <a:t>Mylanta</a:t>
                      </a:r>
                      <a:r>
                        <a:rPr lang="cs-CZ" sz="1600" b="0" i="0" u="none" strike="noStrike" kern="1200" baseline="0" dirty="0" smtClean="0">
                          <a:solidFill>
                            <a:schemeClr val="tx1"/>
                          </a:solidFill>
                          <a:latin typeface="+mn-lt"/>
                          <a:ea typeface="+mn-ea"/>
                          <a:cs typeface="+mn-cs"/>
                        </a:rPr>
                        <a:t> </a:t>
                      </a:r>
                      <a:r>
                        <a:rPr lang="cs-CZ" sz="1600" b="0" i="0" u="none" strike="noStrike" kern="1200" baseline="0" dirty="0" err="1" smtClean="0">
                          <a:solidFill>
                            <a:schemeClr val="tx1"/>
                          </a:solidFill>
                          <a:latin typeface="+mn-lt"/>
                          <a:ea typeface="+mn-ea"/>
                          <a:cs typeface="+mn-cs"/>
                        </a:rPr>
                        <a:t>Gelcaps</a:t>
                      </a:r>
                      <a:r>
                        <a:rPr lang="cs-CZ" sz="1600" b="0" i="0" u="none" strike="noStrike" kern="1200" baseline="0" dirty="0" smtClean="0">
                          <a:solidFill>
                            <a:schemeClr val="tx1"/>
                          </a:solidFill>
                          <a:latin typeface="+mn-lt"/>
                          <a:ea typeface="+mn-ea"/>
                          <a:cs typeface="+mn-cs"/>
                        </a:rPr>
                        <a:t>,</a:t>
                      </a:r>
                    </a:p>
                    <a:p>
                      <a:r>
                        <a:rPr lang="fi-FI" sz="1600" b="0" i="0" u="none" strike="noStrike" kern="1200" baseline="0" dirty="0" err="1" smtClean="0">
                          <a:solidFill>
                            <a:schemeClr val="tx1"/>
                          </a:solidFill>
                          <a:latin typeface="+mn-lt"/>
                          <a:ea typeface="+mn-ea"/>
                          <a:cs typeface="+mn-cs"/>
                        </a:rPr>
                        <a:t>Rolaids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2–4 capsules or tablets </a:t>
                      </a:r>
                      <a:r>
                        <a:rPr lang="en-US" sz="1600" b="0" i="0" u="none" strike="noStrike" kern="1200" baseline="0" dirty="0" err="1" smtClean="0">
                          <a:solidFill>
                            <a:schemeClr val="tx1"/>
                          </a:solidFill>
                          <a:latin typeface="+mn-lt"/>
                          <a:ea typeface="+mn-ea"/>
                          <a:cs typeface="+mn-cs"/>
                        </a:rPr>
                        <a:t>prn</a:t>
                      </a:r>
                      <a:r>
                        <a:rPr lang="en-US" sz="1600" b="0" i="0" u="none" strike="noStrike" kern="1200" baseline="0" dirty="0" smtClean="0">
                          <a:solidFill>
                            <a:schemeClr val="tx1"/>
                          </a:solidFill>
                          <a:latin typeface="+mn-lt"/>
                          <a:ea typeface="+mn-ea"/>
                          <a:cs typeface="+mn-cs"/>
                        </a:rPr>
                        <a:t> (maximum: 12 tablets/d)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kern="1200" dirty="0" err="1" smtClean="0">
                          <a:solidFill>
                            <a:schemeClr val="tx1"/>
                          </a:solidFill>
                          <a:effectLst/>
                          <a:latin typeface="+mn-lt"/>
                          <a:ea typeface="+mn-ea"/>
                          <a:cs typeface="+mn-cs"/>
                        </a:rPr>
                        <a:t>magaldrate</a:t>
                      </a:r>
                      <a:r>
                        <a:rPr lang="nb-NO" sz="1600" b="0" kern="1200" dirty="0" smtClean="0">
                          <a:solidFill>
                            <a:schemeClr val="tx1"/>
                          </a:solidFill>
                          <a:effectLst/>
                          <a:latin typeface="+mn-lt"/>
                          <a:ea typeface="+mn-ea"/>
                          <a:cs typeface="+mn-cs"/>
                        </a:rPr>
                        <a:t> </a:t>
                      </a:r>
                      <a:endParaRPr lang="nb-NO"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fi-FI" sz="1600" b="0" i="0" u="none" strike="noStrike" kern="1200" baseline="0" dirty="0" err="1" smtClean="0">
                          <a:solidFill>
                            <a:schemeClr val="tx1"/>
                          </a:solidFill>
                          <a:latin typeface="+mn-lt"/>
                          <a:ea typeface="+mn-ea"/>
                          <a:cs typeface="+mn-cs"/>
                        </a:rPr>
                        <a:t>Riopan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480–1,080 mg (5–10 mL suspension or 1–2 tablets) 4 times/d (maximum: 20 tablets or 100 mL/d)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64165600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1129482"/>
              </p:ext>
            </p:extLst>
          </p:nvPr>
        </p:nvGraphicFramePr>
        <p:xfrm>
          <a:off x="457200" y="1600200"/>
          <a:ext cx="8229600" cy="46685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1" kern="1200" dirty="0" err="1" smtClean="0">
                          <a:solidFill>
                            <a:schemeClr val="tx1"/>
                          </a:solidFill>
                          <a:effectLst/>
                          <a:latin typeface="+mn-lt"/>
                          <a:ea typeface="+mn-ea"/>
                          <a:cs typeface="+mn-cs"/>
                        </a:rPr>
                        <a:t>Antacids</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magnesium</a:t>
                      </a:r>
                      <a:r>
                        <a:rPr lang="de-DE" sz="1600" b="0" kern="1200" dirty="0" smtClean="0">
                          <a:solidFill>
                            <a:schemeClr val="tx1"/>
                          </a:solidFill>
                          <a:effectLst/>
                          <a:latin typeface="+mn-lt"/>
                          <a:ea typeface="+mn-ea"/>
                          <a:cs typeface="+mn-cs"/>
                        </a:rPr>
                        <a:t> </a:t>
                      </a:r>
                      <a:r>
                        <a:rPr lang="de-DE" sz="1600" b="0" kern="1200" dirty="0" err="1" smtClean="0">
                          <a:solidFill>
                            <a:schemeClr val="tx1"/>
                          </a:solidFill>
                          <a:effectLst/>
                          <a:latin typeface="+mn-lt"/>
                          <a:ea typeface="+mn-ea"/>
                          <a:cs typeface="+mn-cs"/>
                        </a:rPr>
                        <a:t>hydroxide</a:t>
                      </a:r>
                      <a:r>
                        <a:rPr lang="de-DE" sz="1600" b="0" kern="1200" dirty="0" smtClean="0">
                          <a:solidFill>
                            <a:schemeClr val="tx1"/>
                          </a:solidFill>
                          <a:effectLst/>
                          <a:latin typeface="+mn-lt"/>
                          <a:ea typeface="+mn-ea"/>
                          <a:cs typeface="+mn-cs"/>
                        </a:rPr>
                        <a:t> </a:t>
                      </a:r>
                      <a:endParaRPr lang="de-DE"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Milk of Magnesia</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2.4–4.8 g (30–60 mL)/d in one or more divided doses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magnesium</a:t>
                      </a:r>
                      <a:r>
                        <a:rPr lang="de-DE" sz="1600" b="0" kern="1200" dirty="0" smtClean="0">
                          <a:solidFill>
                            <a:schemeClr val="tx1"/>
                          </a:solidFill>
                          <a:effectLst/>
                          <a:latin typeface="+mn-lt"/>
                          <a:ea typeface="+mn-ea"/>
                          <a:cs typeface="+mn-cs"/>
                        </a:rPr>
                        <a:t> </a:t>
                      </a:r>
                      <a:r>
                        <a:rPr lang="de-DE" sz="1600" b="0" kern="1200" dirty="0" err="1" smtClean="0">
                          <a:solidFill>
                            <a:schemeClr val="tx1"/>
                          </a:solidFill>
                          <a:effectLst/>
                          <a:latin typeface="+mn-lt"/>
                          <a:ea typeface="+mn-ea"/>
                          <a:cs typeface="+mn-cs"/>
                        </a:rPr>
                        <a:t>hydroxide</a:t>
                      </a:r>
                      <a:r>
                        <a:rPr lang="de-DE" sz="1600" b="0" kern="1200" dirty="0" smtClean="0">
                          <a:solidFill>
                            <a:schemeClr val="tx1"/>
                          </a:solidFill>
                          <a:effectLst/>
                          <a:latin typeface="+mn-lt"/>
                          <a:ea typeface="+mn-ea"/>
                          <a:cs typeface="+mn-cs"/>
                        </a:rPr>
                        <a:t>/</a:t>
                      </a:r>
                      <a:r>
                        <a:rPr lang="en-US" sz="1600" b="0" kern="1200" dirty="0" smtClean="0">
                          <a:solidFill>
                            <a:schemeClr val="tx1"/>
                          </a:solidFill>
                          <a:effectLst/>
                          <a:latin typeface="+mn-lt"/>
                          <a:ea typeface="+mn-ea"/>
                          <a:cs typeface="+mn-cs"/>
                        </a:rPr>
                        <a:t>aluminum hydroxide</a:t>
                      </a:r>
                      <a:br>
                        <a:rPr lang="en-US" sz="1600" b="0" kern="1200" dirty="0" smtClean="0">
                          <a:solidFill>
                            <a:schemeClr val="tx1"/>
                          </a:solidFill>
                          <a:effectLst/>
                          <a:latin typeface="+mn-lt"/>
                          <a:ea typeface="+mn-ea"/>
                          <a:cs typeface="+mn-cs"/>
                        </a:rPr>
                      </a:br>
                      <a:r>
                        <a:rPr lang="en-US" sz="1600" b="0" kern="1200" dirty="0" smtClean="0">
                          <a:solidFill>
                            <a:schemeClr val="tx1"/>
                          </a:solidFill>
                          <a:effectLst/>
                          <a:latin typeface="+mn-lt"/>
                          <a:ea typeface="+mn-ea"/>
                          <a:cs typeface="+mn-cs"/>
                        </a:rPr>
                        <a:t>with </a:t>
                      </a:r>
                      <a:r>
                        <a:rPr lang="en-US" sz="1600" b="0" kern="1200" dirty="0" err="1" smtClean="0">
                          <a:solidFill>
                            <a:schemeClr val="tx1"/>
                          </a:solidFill>
                          <a:effectLst/>
                          <a:latin typeface="+mn-lt"/>
                          <a:ea typeface="+mn-ea"/>
                          <a:cs typeface="+mn-cs"/>
                        </a:rPr>
                        <a:t>simethicone</a:t>
                      </a:r>
                      <a:r>
                        <a:rPr lang="en-US" sz="1600" b="0" kern="1200" dirty="0" smtClean="0">
                          <a:solidFill>
                            <a:schemeClr val="tx1"/>
                          </a:solidFill>
                          <a:effectLst/>
                          <a:latin typeface="+mn-lt"/>
                          <a:ea typeface="+mn-ea"/>
                          <a:cs typeface="+mn-cs"/>
                        </a:rPr>
                        <a:t>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nl-NL" sz="1600" b="0" i="0" u="none" strike="noStrike" kern="1200" baseline="0" dirty="0" smtClean="0">
                          <a:solidFill>
                            <a:schemeClr val="tx1"/>
                          </a:solidFill>
                          <a:latin typeface="+mn-lt"/>
                          <a:ea typeface="+mn-ea"/>
                          <a:cs typeface="+mn-cs"/>
                        </a:rPr>
                        <a:t>Maalox Plus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10–20 mL </a:t>
                      </a:r>
                      <a:r>
                        <a:rPr lang="en-US" sz="1600" b="0" i="0" u="none" strike="noStrike" kern="1200" baseline="0" dirty="0" err="1" smtClean="0">
                          <a:solidFill>
                            <a:schemeClr val="tx1"/>
                          </a:solidFill>
                          <a:latin typeface="+mn-lt"/>
                          <a:ea typeface="+mn-ea"/>
                          <a:cs typeface="+mn-cs"/>
                        </a:rPr>
                        <a:t>prn</a:t>
                      </a:r>
                      <a:r>
                        <a:rPr lang="en-US" sz="1600" b="0" i="0" u="none" strike="noStrike" kern="1200" baseline="0" dirty="0" smtClean="0">
                          <a:solidFill>
                            <a:schemeClr val="tx1"/>
                          </a:solidFill>
                          <a:latin typeface="+mn-lt"/>
                          <a:ea typeface="+mn-ea"/>
                          <a:cs typeface="+mn-cs"/>
                        </a:rPr>
                        <a:t> (maximum: 120 mL/d) or 2–4 tablets </a:t>
                      </a:r>
                      <a:r>
                        <a:rPr lang="en-US" sz="1600" b="0" i="0" u="none" strike="noStrike" kern="1200" baseline="0" dirty="0" err="1" smtClean="0">
                          <a:solidFill>
                            <a:schemeClr val="tx1"/>
                          </a:solidFill>
                          <a:latin typeface="+mn-lt"/>
                          <a:ea typeface="+mn-ea"/>
                          <a:cs typeface="+mn-cs"/>
                        </a:rPr>
                        <a:t>prn</a:t>
                      </a:r>
                      <a:r>
                        <a:rPr lang="en-US" sz="1600" b="0" i="0" u="none" strike="noStrike" kern="1200" baseline="0" dirty="0" smtClean="0">
                          <a:solidFill>
                            <a:schemeClr val="tx1"/>
                          </a:solidFill>
                          <a:latin typeface="+mn-lt"/>
                          <a:ea typeface="+mn-ea"/>
                          <a:cs typeface="+mn-cs"/>
                        </a:rPr>
                        <a:t> (maximum: 24 tablets/d)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sodium bicarbonate </a:t>
                      </a:r>
                      <a:endParaRPr lang="hu-HU"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600" b="0" i="0" u="none" strike="noStrike" kern="1200" baseline="0" dirty="0" err="1" smtClean="0">
                          <a:solidFill>
                            <a:schemeClr val="tx1"/>
                          </a:solidFill>
                          <a:latin typeface="+mn-lt"/>
                          <a:ea typeface="+mn-ea"/>
                          <a:cs typeface="+mn-cs"/>
                        </a:rPr>
                        <a:t>Alka-Seltzer</a:t>
                      </a:r>
                      <a:r>
                        <a:rPr lang="de-DE" sz="1600" b="0" i="0" u="none" strike="noStrike" kern="1200" baseline="0" dirty="0" smtClean="0">
                          <a:solidFill>
                            <a:schemeClr val="tx1"/>
                          </a:solidFill>
                          <a:latin typeface="+mn-lt"/>
                          <a:ea typeface="+mn-ea"/>
                          <a:cs typeface="+mn-cs"/>
                        </a:rPr>
                        <a:t>,</a:t>
                      </a:r>
                    </a:p>
                    <a:p>
                      <a:r>
                        <a:rPr lang="en-US" sz="1600" b="0" i="0" u="none" strike="noStrike" kern="1200" baseline="0" dirty="0" smtClean="0">
                          <a:solidFill>
                            <a:schemeClr val="tx1"/>
                          </a:solidFill>
                          <a:latin typeface="+mn-lt"/>
                          <a:ea typeface="+mn-ea"/>
                          <a:cs typeface="+mn-cs"/>
                        </a:rPr>
                        <a:t>and various</a:t>
                      </a:r>
                    </a:p>
                    <a:p>
                      <a:r>
                        <a:rPr lang="en-US" sz="1600" b="0" i="0" u="none" strike="noStrike" kern="1200" baseline="0" dirty="0" smtClean="0">
                          <a:solidFill>
                            <a:schemeClr val="tx1"/>
                          </a:solidFill>
                          <a:latin typeface="+mn-lt"/>
                          <a:ea typeface="+mn-ea"/>
                          <a:cs typeface="+mn-cs"/>
                        </a:rPr>
                        <a:t>trade names</a:t>
                      </a:r>
                    </a:p>
                    <a:p>
                      <a:r>
                        <a:rPr lang="fi-FI" sz="1600" b="0" i="0" u="none" strike="noStrike" kern="1200" baseline="0" dirty="0" smtClean="0">
                          <a:solidFill>
                            <a:schemeClr val="tx1"/>
                          </a:solidFill>
                          <a:latin typeface="+mn-lt"/>
                          <a:ea typeface="+mn-ea"/>
                          <a:cs typeface="+mn-cs"/>
                        </a:rPr>
                        <a:t>of </a:t>
                      </a:r>
                      <a:r>
                        <a:rPr lang="fi-FI" sz="1600" b="0" i="0" u="none" strike="noStrike" kern="1200" baseline="0" dirty="0" err="1" smtClean="0">
                          <a:solidFill>
                            <a:schemeClr val="tx1"/>
                          </a:solidFill>
                          <a:latin typeface="+mn-lt"/>
                          <a:ea typeface="+mn-ea"/>
                          <a:cs typeface="+mn-cs"/>
                        </a:rPr>
                        <a:t>baking</a:t>
                      </a:r>
                      <a:r>
                        <a:rPr lang="fi-FI" sz="1600" b="0" i="0" u="none" strike="noStrike" kern="1200" baseline="0" dirty="0" smtClean="0">
                          <a:solidFill>
                            <a:schemeClr val="tx1"/>
                          </a:solidFill>
                          <a:latin typeface="+mn-lt"/>
                          <a:ea typeface="+mn-ea"/>
                          <a:cs typeface="+mn-cs"/>
                        </a:rPr>
                        <a:t> </a:t>
                      </a:r>
                      <a:r>
                        <a:rPr lang="fi-FI" sz="1600" b="0" i="0" u="none" strike="noStrike" kern="1200" baseline="0" dirty="0" err="1" smtClean="0">
                          <a:solidFill>
                            <a:schemeClr val="tx1"/>
                          </a:solidFill>
                          <a:latin typeface="+mn-lt"/>
                          <a:ea typeface="+mn-ea"/>
                          <a:cs typeface="+mn-cs"/>
                        </a:rPr>
                        <a:t>soda</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0.3–2 g 1–4 times/d or 1/2 </a:t>
                      </a:r>
                      <a:r>
                        <a:rPr lang="en-US" sz="1600" b="0" i="0" u="none" strike="noStrike" kern="1200" baseline="0" dirty="0" err="1" smtClean="0">
                          <a:solidFill>
                            <a:schemeClr val="tx1"/>
                          </a:solidFill>
                          <a:latin typeface="+mn-lt"/>
                          <a:ea typeface="+mn-ea"/>
                          <a:cs typeface="+mn-cs"/>
                        </a:rPr>
                        <a:t>tsp</a:t>
                      </a:r>
                      <a:r>
                        <a:rPr lang="en-US" sz="1600" b="0" i="0" u="none" strike="noStrike" kern="1200" baseline="0" dirty="0" smtClean="0">
                          <a:solidFill>
                            <a:schemeClr val="tx1"/>
                          </a:solidFill>
                          <a:latin typeface="+mn-lt"/>
                          <a:ea typeface="+mn-ea"/>
                          <a:cs typeface="+mn-cs"/>
                        </a:rPr>
                        <a:t> of powder in a glass </a:t>
                      </a:r>
                      <a:r>
                        <a:rPr lang="nl-NL" sz="1600" b="0" i="0" u="none" strike="noStrike" kern="1200" baseline="0" dirty="0" smtClean="0">
                          <a:solidFill>
                            <a:schemeClr val="tx1"/>
                          </a:solidFill>
                          <a:latin typeface="+mn-lt"/>
                          <a:ea typeface="+mn-ea"/>
                          <a:cs typeface="+mn-cs"/>
                        </a:rPr>
                        <a:t>of water</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14252546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2961470"/>
              </p:ext>
            </p:extLst>
          </p:nvPr>
        </p:nvGraphicFramePr>
        <p:xfrm>
          <a:off x="457200" y="1600200"/>
          <a:ext cx="8229600" cy="39370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H</a:t>
                      </a:r>
                      <a:r>
                        <a:rPr lang="en-US" sz="1600" b="1" kern="1200" baseline="-25000" dirty="0" smtClean="0">
                          <a:solidFill>
                            <a:schemeClr val="tx1"/>
                          </a:solidFill>
                          <a:effectLst/>
                          <a:latin typeface="+mn-lt"/>
                          <a:ea typeface="+mn-ea"/>
                          <a:cs typeface="+mn-cs"/>
                        </a:rPr>
                        <a:t>2</a:t>
                      </a:r>
                      <a:r>
                        <a:rPr lang="en-US" sz="1600" kern="1200" dirty="0" smtClean="0">
                          <a:solidFill>
                            <a:schemeClr val="tx1"/>
                          </a:solidFill>
                          <a:effectLst/>
                          <a:latin typeface="+mn-lt"/>
                          <a:ea typeface="+mn-ea"/>
                          <a:cs typeface="+mn-cs"/>
                        </a:rPr>
                        <a:t>-</a:t>
                      </a:r>
                      <a:r>
                        <a:rPr lang="en-US" sz="1600" b="1" kern="1200" dirty="0" smtClean="0">
                          <a:solidFill>
                            <a:schemeClr val="tx1"/>
                          </a:solidFill>
                          <a:effectLst/>
                          <a:latin typeface="+mn-lt"/>
                          <a:ea typeface="+mn-ea"/>
                          <a:cs typeface="+mn-cs"/>
                        </a:rPr>
                        <a:t>Receptor Antagonists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cimetidine </a:t>
                      </a:r>
                      <a:endParaRPr lang="hr-H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600" b="0" i="0" u="none" strike="noStrike" kern="1200" baseline="0" dirty="0" err="1" smtClean="0">
                          <a:solidFill>
                            <a:schemeClr val="tx1"/>
                          </a:solidFill>
                          <a:latin typeface="+mn-lt"/>
                          <a:ea typeface="+mn-ea"/>
                          <a:cs typeface="+mn-cs"/>
                        </a:rPr>
                        <a:t>Tagamet</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800 mg/d in divided doses</a:t>
                      </a:r>
                    </a:p>
                    <a:p>
                      <a:r>
                        <a:rPr lang="es-ES_tradnl" sz="1600" b="0" i="0" u="none" strike="noStrike" kern="1200" baseline="0" dirty="0" smtClean="0">
                          <a:solidFill>
                            <a:schemeClr val="tx1"/>
                          </a:solidFill>
                          <a:latin typeface="+mn-lt"/>
                          <a:ea typeface="+mn-ea"/>
                          <a:cs typeface="+mn-cs"/>
                        </a:rPr>
                        <a:t>300 mg q6–8h</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IM,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famotidine </a:t>
                      </a:r>
                      <a:endParaRPr lang="hr-H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s-ES_tradnl" sz="1600" b="0" i="0" u="none" strike="noStrike" kern="1200" baseline="0" dirty="0" err="1" smtClean="0">
                          <a:solidFill>
                            <a:schemeClr val="tx1"/>
                          </a:solidFill>
                          <a:latin typeface="+mn-lt"/>
                          <a:ea typeface="+mn-ea"/>
                          <a:cs typeface="+mn-cs"/>
                        </a:rPr>
                        <a:t>Pepcid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20–40 mg/d in divided doses</a:t>
                      </a:r>
                    </a:p>
                    <a:p>
                      <a:r>
                        <a:rPr lang="es-ES_tradnl" sz="1600" b="0" i="0" u="none" strike="noStrike" kern="1200" baseline="0" dirty="0" smtClean="0">
                          <a:solidFill>
                            <a:schemeClr val="tx1"/>
                          </a:solidFill>
                          <a:latin typeface="+mn-lt"/>
                          <a:ea typeface="+mn-ea"/>
                          <a:cs typeface="+mn-cs"/>
                        </a:rPr>
                        <a:t>20 mg q12h</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nizatidine </a:t>
                      </a:r>
                      <a:endParaRPr lang="ro-RO"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(Generic only)</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300 mg at bedtime or in two divided doses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98362033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6566921"/>
              </p:ext>
            </p:extLst>
          </p:nvPr>
        </p:nvGraphicFramePr>
        <p:xfrm>
          <a:off x="457200" y="1600200"/>
          <a:ext cx="8229600" cy="42621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H</a:t>
                      </a:r>
                      <a:r>
                        <a:rPr lang="en-US" sz="1600" b="1" kern="1200" baseline="-25000" dirty="0" smtClean="0">
                          <a:solidFill>
                            <a:schemeClr val="tx1"/>
                          </a:solidFill>
                          <a:effectLst/>
                          <a:latin typeface="+mn-lt"/>
                          <a:ea typeface="+mn-ea"/>
                          <a:cs typeface="+mn-cs"/>
                        </a:rPr>
                        <a:t>2</a:t>
                      </a:r>
                      <a:r>
                        <a:rPr lang="en-US" sz="1600" kern="1200" dirty="0" smtClean="0">
                          <a:solidFill>
                            <a:schemeClr val="tx1"/>
                          </a:solidFill>
                          <a:effectLst/>
                          <a:latin typeface="+mn-lt"/>
                          <a:ea typeface="+mn-ea"/>
                          <a:cs typeface="+mn-cs"/>
                        </a:rPr>
                        <a:t>-</a:t>
                      </a:r>
                      <a:r>
                        <a:rPr lang="en-US" sz="1600" b="1" kern="1200" dirty="0" smtClean="0">
                          <a:solidFill>
                            <a:schemeClr val="tx1"/>
                          </a:solidFill>
                          <a:effectLst/>
                          <a:latin typeface="+mn-lt"/>
                          <a:ea typeface="+mn-ea"/>
                          <a:cs typeface="+mn-cs"/>
                        </a:rPr>
                        <a:t>Receptor Antagonists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ranitidine </a:t>
                      </a:r>
                      <a:endParaRPr lang="hr-H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Zantac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300 mg/d in two divided doses</a:t>
                      </a:r>
                    </a:p>
                    <a:p>
                      <a:r>
                        <a:rPr lang="en-US" sz="1600" b="0" i="0" u="none" strike="noStrike" kern="1200" baseline="0" dirty="0" smtClean="0">
                          <a:solidFill>
                            <a:schemeClr val="tx1"/>
                          </a:solidFill>
                          <a:latin typeface="+mn-lt"/>
                          <a:ea typeface="+mn-ea"/>
                          <a:cs typeface="+mn-cs"/>
                        </a:rPr>
                        <a:t>50 mg q6–8h; 150–300 mg/24 h by continuous infusion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Proton Pump Inhibitors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esomeprazole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Nexium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20–40 mg/d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lansoprazole</a:t>
                      </a:r>
                      <a:r>
                        <a:rPr lang="it-IT" sz="1600" b="0" kern="1200" dirty="0" smtClean="0">
                          <a:solidFill>
                            <a:schemeClr val="tx1"/>
                          </a:solidFill>
                          <a:effectLst/>
                          <a:latin typeface="+mn-lt"/>
                          <a:ea typeface="+mn-ea"/>
                          <a:cs typeface="+mn-cs"/>
                        </a:rPr>
                        <a:t> </a:t>
                      </a:r>
                      <a:endParaRPr lang="it-IT"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s-ES_tradnl" sz="1600" b="0" i="0" u="none" strike="noStrike" kern="1200" baseline="0" dirty="0" err="1" smtClean="0">
                          <a:solidFill>
                            <a:schemeClr val="tx1"/>
                          </a:solidFill>
                          <a:latin typeface="+mn-lt"/>
                          <a:ea typeface="+mn-ea"/>
                          <a:cs typeface="+mn-cs"/>
                        </a:rPr>
                        <a:t>Prevacid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15–30 mg/d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omeprazole </a:t>
                      </a:r>
                      <a:endParaRPr lang="hu-HU"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ro-RO" sz="1600" b="0" i="0" u="none" strike="noStrike" kern="1200" baseline="0" dirty="0" smtClean="0">
                          <a:solidFill>
                            <a:schemeClr val="tx1"/>
                          </a:solidFill>
                          <a:latin typeface="+mn-lt"/>
                          <a:ea typeface="+mn-ea"/>
                          <a:cs typeface="+mn-cs"/>
                        </a:rPr>
                        <a:t>Prilosec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20–40 mg/d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0215460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1722570"/>
              </p:ext>
            </p:extLst>
          </p:nvPr>
        </p:nvGraphicFramePr>
        <p:xfrm>
          <a:off x="457200" y="1600200"/>
          <a:ext cx="8229600" cy="394716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Proton Pump Inhibitors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pantoprazole</a:t>
                      </a:r>
                      <a:r>
                        <a:rPr lang="tr-TR" sz="1600" b="0" kern="1200" dirty="0" smtClean="0">
                          <a:solidFill>
                            <a:schemeClr val="tx1"/>
                          </a:solidFill>
                          <a:effectLst/>
                          <a:latin typeface="+mn-lt"/>
                          <a:ea typeface="+mn-ea"/>
                          <a:cs typeface="+mn-cs"/>
                        </a:rPr>
                        <a:t> </a:t>
                      </a:r>
                      <a:endParaRPr lang="tr-T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Protonix</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40 mg/d for 8–16 </a:t>
                      </a:r>
                      <a:r>
                        <a:rPr lang="en-US" sz="1600" b="0" i="0" u="none" strike="noStrike" kern="1200" baseline="0" dirty="0" err="1" smtClean="0">
                          <a:solidFill>
                            <a:schemeClr val="tx1"/>
                          </a:solidFill>
                          <a:latin typeface="+mn-lt"/>
                          <a:ea typeface="+mn-ea"/>
                          <a:cs typeface="+mn-cs"/>
                        </a:rPr>
                        <a:t>wk</a:t>
                      </a:r>
                      <a:endParaRPr lang="en-US" sz="1600" b="0" i="0" u="none" strike="noStrike" kern="1200" baseline="0" dirty="0" smtClean="0">
                        <a:solidFill>
                          <a:schemeClr val="tx1"/>
                        </a:solidFill>
                        <a:latin typeface="+mn-lt"/>
                        <a:ea typeface="+mn-ea"/>
                        <a:cs typeface="+mn-cs"/>
                      </a:endParaRPr>
                    </a:p>
                    <a:p>
                      <a:r>
                        <a:rPr lang="da-DK" sz="1600" b="0" i="0" u="none" strike="noStrike" kern="1200" baseline="0" dirty="0" smtClean="0">
                          <a:solidFill>
                            <a:schemeClr val="tx1"/>
                          </a:solidFill>
                          <a:latin typeface="+mn-lt"/>
                          <a:ea typeface="+mn-ea"/>
                          <a:cs typeface="+mn-cs"/>
                        </a:rPr>
                        <a:t>40 mg/d for 7–10 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rabeprazole</a:t>
                      </a:r>
                      <a:r>
                        <a:rPr lang="nl-NL" sz="1600" b="0" kern="1200" dirty="0" smtClean="0">
                          <a:solidFill>
                            <a:schemeClr val="tx1"/>
                          </a:solidFill>
                          <a:effectLst/>
                          <a:latin typeface="+mn-lt"/>
                          <a:ea typeface="+mn-ea"/>
                          <a:cs typeface="+mn-cs"/>
                        </a:rPr>
                        <a:t> </a:t>
                      </a:r>
                      <a:endParaRPr lang="nl-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AcipHex</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20 mg/d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Combination Medications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bismuth-tetracycline</a:t>
                      </a:r>
                      <a:r>
                        <a:rPr lang="pl-PL" sz="1600" b="0" kern="1200" dirty="0" smtClean="0">
                          <a:solidFill>
                            <a:schemeClr val="tx1"/>
                          </a:solidFill>
                          <a:effectLst/>
                          <a:latin typeface="+mn-lt"/>
                          <a:ea typeface="+mn-ea"/>
                          <a:cs typeface="+mn-cs"/>
                        </a:rPr>
                        <a:t>-</a:t>
                      </a:r>
                      <a:r>
                        <a:rPr lang="es-ES_tradnl" sz="1600" b="0" kern="1200" dirty="0" err="1" smtClean="0">
                          <a:solidFill>
                            <a:schemeClr val="tx1"/>
                          </a:solidFill>
                          <a:effectLst/>
                          <a:latin typeface="+mn-lt"/>
                          <a:ea typeface="+mn-ea"/>
                          <a:cs typeface="+mn-cs"/>
                        </a:rPr>
                        <a:t>metronidazole</a:t>
                      </a:r>
                      <a:r>
                        <a:rPr lang="es-ES_tradnl" sz="1600" b="0" kern="1200" dirty="0" smtClean="0">
                          <a:solidFill>
                            <a:schemeClr val="tx1"/>
                          </a:solidFill>
                          <a:effectLst/>
                          <a:latin typeface="+mn-lt"/>
                          <a:ea typeface="+mn-ea"/>
                          <a:cs typeface="+mn-cs"/>
                        </a:rPr>
                        <a:t> </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(Generic only)</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 blister pack/d for 14 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bismuth-ranitidine </a:t>
                      </a:r>
                      <a:endParaRPr lang="hr-H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Tritec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 blister pack/d for 14 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222589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34-1 </a:t>
            </a:r>
            <a:r>
              <a:rPr lang="en-US" dirty="0" smtClean="0"/>
              <a:t>Drugs </a:t>
            </a:r>
            <a:r>
              <a:rPr lang="en-US" dirty="0"/>
              <a:t>Commonly Used in Peptic Ulcer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9943632"/>
              </p:ext>
            </p:extLst>
          </p:nvPr>
        </p:nvGraphicFramePr>
        <p:xfrm>
          <a:off x="457200" y="1600200"/>
          <a:ext cx="8229600" cy="20472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1" kern="1200" dirty="0" smtClean="0">
                          <a:solidFill>
                            <a:schemeClr val="tx1"/>
                          </a:solidFill>
                          <a:effectLst/>
                          <a:latin typeface="+mn-lt"/>
                          <a:ea typeface="+mn-ea"/>
                          <a:cs typeface="+mn-cs"/>
                        </a:rPr>
                        <a:t>Prostaglandins </a:t>
                      </a:r>
                      <a:endParaRPr lang="is-I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misoprostol</a:t>
                      </a:r>
                      <a:endParaRPr lang="sk-SK"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Cytotec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100–200 mcg </a:t>
                      </a:r>
                      <a:r>
                        <a:rPr lang="en-US" sz="1600" b="0" i="0" u="none" strike="noStrike" kern="1200" baseline="0" dirty="0" err="1" smtClean="0">
                          <a:solidFill>
                            <a:schemeClr val="tx1"/>
                          </a:solidFill>
                          <a:latin typeface="+mn-lt"/>
                          <a:ea typeface="+mn-ea"/>
                          <a:cs typeface="+mn-cs"/>
                        </a:rPr>
                        <a:t>qid</a:t>
                      </a:r>
                      <a:r>
                        <a:rPr lang="en-US" sz="1600" b="0" i="0" u="none" strike="noStrike" kern="1200" baseline="0" dirty="0" smtClean="0">
                          <a:solidFill>
                            <a:schemeClr val="tx1"/>
                          </a:solidFill>
                          <a:latin typeface="+mn-lt"/>
                          <a:ea typeface="+mn-ea"/>
                          <a:cs typeface="+mn-cs"/>
                        </a:rPr>
                        <a:t> with food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PO, oral; bid, twice a day; IM, intramuscular; IV, intravenous.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1361303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Antacids</a:t>
            </a:r>
          </a:p>
          <a:p>
            <a:pPr lvl="1"/>
            <a:r>
              <a:rPr lang="en-US" dirty="0" smtClean="0"/>
              <a:t>Alkaline </a:t>
            </a:r>
            <a:r>
              <a:rPr lang="en-US" dirty="0"/>
              <a:t>compounds </a:t>
            </a:r>
          </a:p>
          <a:p>
            <a:pPr lvl="2"/>
            <a:r>
              <a:rPr lang="en-US" dirty="0"/>
              <a:t>Neutralize hydrochloric acid</a:t>
            </a:r>
          </a:p>
          <a:p>
            <a:pPr lvl="1"/>
            <a:r>
              <a:rPr lang="en-US" dirty="0"/>
              <a:t>Most common types </a:t>
            </a:r>
            <a:r>
              <a:rPr lang="en-US" dirty="0" smtClean="0"/>
              <a:t>contain: </a:t>
            </a:r>
            <a:endParaRPr lang="en-US" dirty="0"/>
          </a:p>
          <a:p>
            <a:pPr lvl="2"/>
            <a:r>
              <a:rPr lang="en-US" dirty="0"/>
              <a:t>Aluminum hydroxide</a:t>
            </a:r>
          </a:p>
          <a:p>
            <a:pPr lvl="2"/>
            <a:r>
              <a:rPr lang="en-US" dirty="0"/>
              <a:t>Magnesium carbonate</a:t>
            </a:r>
          </a:p>
          <a:p>
            <a:pPr lvl="1"/>
            <a:r>
              <a:rPr lang="en-US" dirty="0"/>
              <a:t>Counteract hyperacidity of </a:t>
            </a:r>
            <a:r>
              <a:rPr lang="en-US" dirty="0" smtClean="0"/>
              <a:t>stomach</a:t>
            </a:r>
            <a:endParaRPr lang="en-US" dirty="0"/>
          </a:p>
          <a:p>
            <a:pPr lvl="2"/>
            <a:r>
              <a:rPr lang="en-US" dirty="0"/>
              <a:t>Protect from peptic ulcers</a:t>
            </a:r>
          </a:p>
          <a:p>
            <a:pPr lvl="2"/>
            <a:r>
              <a:rPr lang="en-US" dirty="0"/>
              <a:t>Promote ulcer healing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6664106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Antacids</a:t>
            </a:r>
          </a:p>
          <a:p>
            <a:pPr lvl="1"/>
            <a:r>
              <a:rPr lang="en-US" dirty="0"/>
              <a:t>Adverse effects  </a:t>
            </a:r>
          </a:p>
          <a:p>
            <a:pPr lvl="2"/>
            <a:r>
              <a:rPr lang="en-US" dirty="0"/>
              <a:t>Diarrhea</a:t>
            </a:r>
          </a:p>
          <a:p>
            <a:pPr lvl="2"/>
            <a:r>
              <a:rPr lang="en-US" dirty="0"/>
              <a:t>Constipation</a:t>
            </a:r>
          </a:p>
          <a:p>
            <a:pPr lvl="2"/>
            <a:r>
              <a:rPr lang="en-US" dirty="0"/>
              <a:t>Anorexia</a:t>
            </a:r>
          </a:p>
          <a:p>
            <a:pPr lvl="2"/>
            <a:r>
              <a:rPr lang="en-US" dirty="0"/>
              <a:t>Weakness</a:t>
            </a:r>
          </a:p>
          <a:p>
            <a:pPr lvl="2"/>
            <a:r>
              <a:rPr lang="en-US" dirty="0"/>
              <a:t>Bone pain</a:t>
            </a:r>
          </a:p>
          <a:p>
            <a:pPr lvl="2"/>
            <a:r>
              <a:rPr lang="en-US" dirty="0" smtClean="0"/>
              <a:t>Tremors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6603680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Antacids</a:t>
            </a:r>
          </a:p>
          <a:p>
            <a:pPr lvl="1"/>
            <a:r>
              <a:rPr lang="en-US" dirty="0"/>
              <a:t>Contraindications  </a:t>
            </a:r>
          </a:p>
          <a:p>
            <a:pPr lvl="2"/>
            <a:r>
              <a:rPr lang="en-US" dirty="0" err="1"/>
              <a:t>Hypercalcemia</a:t>
            </a:r>
            <a:endParaRPr lang="en-US" dirty="0"/>
          </a:p>
          <a:p>
            <a:pPr lvl="2"/>
            <a:r>
              <a:rPr lang="en-US" dirty="0"/>
              <a:t>Hyperparathyroidism</a:t>
            </a:r>
          </a:p>
          <a:p>
            <a:pPr lvl="2"/>
            <a:r>
              <a:rPr lang="en-US" dirty="0"/>
              <a:t>Vitamin D </a:t>
            </a:r>
            <a:r>
              <a:rPr lang="en-US" dirty="0" err="1"/>
              <a:t>overdosage</a:t>
            </a:r>
            <a:endParaRPr lang="en-US" dirty="0"/>
          </a:p>
          <a:p>
            <a:pPr lvl="2"/>
            <a:r>
              <a:rPr lang="en-US" dirty="0"/>
              <a:t>Decalcifying tumors</a:t>
            </a:r>
          </a:p>
          <a:p>
            <a:pPr lvl="2"/>
            <a:r>
              <a:rPr lang="en-US" dirty="0"/>
              <a:t>Severe renal disease</a:t>
            </a:r>
          </a:p>
          <a:p>
            <a:pPr lvl="2"/>
            <a:r>
              <a:rPr lang="en-US" dirty="0"/>
              <a:t>Renal calculi</a:t>
            </a:r>
          </a:p>
          <a:p>
            <a:pPr lvl="2"/>
            <a:r>
              <a:rPr lang="en-US" dirty="0"/>
              <a:t>Ventricular fibrillation</a:t>
            </a:r>
          </a:p>
          <a:p>
            <a:pPr lvl="2"/>
            <a:r>
              <a:rPr lang="en-US" dirty="0"/>
              <a:t>Pregnancy</a:t>
            </a:r>
          </a:p>
          <a:p>
            <a:pPr lvl="2"/>
            <a:r>
              <a:rPr lang="en-US" dirty="0" err="1" smtClean="0"/>
              <a:t>Hypermagnesemia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8595247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Antacids</a:t>
            </a:r>
          </a:p>
          <a:p>
            <a:pPr lvl="1"/>
            <a:r>
              <a:rPr lang="en-US" dirty="0"/>
              <a:t>Interactions  </a:t>
            </a:r>
          </a:p>
          <a:p>
            <a:pPr lvl="2"/>
            <a:r>
              <a:rPr lang="en-US" dirty="0"/>
              <a:t>Digoxin</a:t>
            </a:r>
          </a:p>
          <a:p>
            <a:pPr lvl="2"/>
            <a:r>
              <a:rPr lang="en-US" dirty="0" err="1"/>
              <a:t>Tetracyclines</a:t>
            </a:r>
            <a:endParaRPr lang="en-US" dirty="0"/>
          </a:p>
          <a:p>
            <a:pPr lvl="2"/>
            <a:r>
              <a:rPr lang="en-US" dirty="0"/>
              <a:t>Ciprofloxacin</a:t>
            </a:r>
          </a:p>
          <a:p>
            <a:pPr lvl="1"/>
            <a:r>
              <a:rPr lang="en-US" dirty="0"/>
              <a:t>Take antacids 1 to 3 hours after </a:t>
            </a:r>
            <a:r>
              <a:rPr lang="en-US" dirty="0" smtClean="0"/>
              <a:t>meals.</a:t>
            </a:r>
            <a:endParaRPr lang="en-US" dirty="0"/>
          </a:p>
          <a:p>
            <a:pPr lvl="2"/>
            <a:r>
              <a:rPr lang="en-US" dirty="0"/>
              <a:t>And at bedtime</a:t>
            </a:r>
          </a:p>
          <a:p>
            <a:pPr lvl="2"/>
            <a:r>
              <a:rPr lang="en-US" dirty="0"/>
              <a:t>Not within 1 to 2 hours of other oral medications</a:t>
            </a:r>
          </a:p>
          <a:p>
            <a:pPr lvl="1"/>
            <a:r>
              <a:rPr lang="en-US" dirty="0" smtClean="0"/>
              <a:t>Increase </a:t>
            </a:r>
            <a:r>
              <a:rPr lang="en-US" dirty="0"/>
              <a:t>fluid intake to prevent kidney </a:t>
            </a:r>
            <a:r>
              <a:rPr lang="en-US" dirty="0" smtClean="0"/>
              <a:t>stones.</a:t>
            </a:r>
            <a:endParaRPr lang="en-US" dirty="0"/>
          </a:p>
          <a:p>
            <a:pPr lvl="1"/>
            <a:r>
              <a:rPr lang="en-US" dirty="0"/>
              <a:t>Patients with cardiovascular disease </a:t>
            </a:r>
            <a:r>
              <a:rPr lang="en-US" dirty="0" smtClean="0"/>
              <a:t>should void </a:t>
            </a:r>
            <a:r>
              <a:rPr lang="en-US" dirty="0"/>
              <a:t>antacids that are high in </a:t>
            </a:r>
            <a:r>
              <a:rPr lang="en-US" dirty="0" smtClean="0"/>
              <a:t>sodium.</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93517380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H</a:t>
            </a:r>
            <a:r>
              <a:rPr lang="en-US" baseline="-25000" dirty="0"/>
              <a:t>2</a:t>
            </a:r>
            <a:r>
              <a:rPr lang="en-US" dirty="0"/>
              <a:t>-Receptor </a:t>
            </a:r>
            <a:r>
              <a:rPr lang="en-US" dirty="0" smtClean="0"/>
              <a:t>Antagonists</a:t>
            </a:r>
          </a:p>
          <a:p>
            <a:pPr lvl="1"/>
            <a:r>
              <a:rPr lang="en-US" dirty="0"/>
              <a:t>Reduce secretion of gastric acid </a:t>
            </a:r>
          </a:p>
          <a:p>
            <a:pPr lvl="2"/>
            <a:r>
              <a:rPr lang="en-US" dirty="0"/>
              <a:t>By blocking H</a:t>
            </a:r>
            <a:r>
              <a:rPr lang="en-US" baseline="-25000" dirty="0"/>
              <a:t>2</a:t>
            </a:r>
            <a:r>
              <a:rPr lang="en-US" dirty="0"/>
              <a:t>-receptors</a:t>
            </a:r>
          </a:p>
          <a:p>
            <a:pPr lvl="1"/>
            <a:r>
              <a:rPr lang="en-US" dirty="0"/>
              <a:t>Used in </a:t>
            </a:r>
          </a:p>
          <a:p>
            <a:pPr lvl="2"/>
            <a:r>
              <a:rPr lang="en-US" dirty="0"/>
              <a:t>Short-term treatment of active duodenal ulcers </a:t>
            </a:r>
          </a:p>
          <a:p>
            <a:pPr lvl="2"/>
            <a:r>
              <a:rPr lang="en-US" dirty="0"/>
              <a:t>Prevention of ulcer recurrence</a:t>
            </a:r>
          </a:p>
          <a:p>
            <a:pPr lvl="2"/>
            <a:r>
              <a:rPr lang="en-US" dirty="0"/>
              <a:t>Also for </a:t>
            </a:r>
            <a:r>
              <a:rPr lang="en-US" dirty="0" smtClean="0"/>
              <a:t>heartburn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06600211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H</a:t>
            </a:r>
            <a:r>
              <a:rPr lang="en-US" baseline="-25000" dirty="0"/>
              <a:t>2</a:t>
            </a:r>
            <a:r>
              <a:rPr lang="en-US" dirty="0"/>
              <a:t>-Receptor </a:t>
            </a:r>
            <a:r>
              <a:rPr lang="en-US" dirty="0" smtClean="0"/>
              <a:t>Antagonists</a:t>
            </a:r>
          </a:p>
          <a:p>
            <a:pPr lvl="1"/>
            <a:r>
              <a:rPr lang="en-US" dirty="0"/>
              <a:t>Adverse effects  </a:t>
            </a:r>
          </a:p>
          <a:p>
            <a:pPr lvl="2"/>
            <a:r>
              <a:rPr lang="en-US" dirty="0"/>
              <a:t>GI disturbances</a:t>
            </a:r>
          </a:p>
          <a:p>
            <a:pPr lvl="2"/>
            <a:r>
              <a:rPr lang="en-US" dirty="0"/>
              <a:t>Headache</a:t>
            </a:r>
          </a:p>
          <a:p>
            <a:pPr lvl="2"/>
            <a:r>
              <a:rPr lang="en-US" dirty="0"/>
              <a:t>Drowsiness</a:t>
            </a:r>
          </a:p>
          <a:p>
            <a:pPr lvl="2"/>
            <a:r>
              <a:rPr lang="en-US" dirty="0"/>
              <a:t>Confusion</a:t>
            </a:r>
          </a:p>
          <a:p>
            <a:pPr lvl="2"/>
            <a:r>
              <a:rPr lang="en-US" dirty="0"/>
              <a:t>Agitation</a:t>
            </a:r>
          </a:p>
          <a:p>
            <a:pPr lvl="2"/>
            <a:r>
              <a:rPr lang="en-US" dirty="0"/>
              <a:t>Hallucinations</a:t>
            </a:r>
          </a:p>
          <a:p>
            <a:pPr lvl="2"/>
            <a:r>
              <a:rPr lang="en-US" dirty="0" smtClean="0"/>
              <a:t>Impotence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1349241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H</a:t>
            </a:r>
            <a:r>
              <a:rPr lang="en-US" baseline="-25000" dirty="0"/>
              <a:t>2</a:t>
            </a:r>
            <a:r>
              <a:rPr lang="en-US" dirty="0"/>
              <a:t>-Receptor </a:t>
            </a:r>
            <a:r>
              <a:rPr lang="en-US" dirty="0" smtClean="0"/>
              <a:t>Antagonists</a:t>
            </a:r>
          </a:p>
          <a:p>
            <a:pPr lvl="1"/>
            <a:r>
              <a:rPr lang="en-US" dirty="0"/>
              <a:t>Contraindications  </a:t>
            </a:r>
          </a:p>
          <a:p>
            <a:pPr lvl="2"/>
            <a:r>
              <a:rPr lang="en-US" dirty="0"/>
              <a:t>Hypersensitivity</a:t>
            </a:r>
          </a:p>
          <a:p>
            <a:pPr lvl="2"/>
            <a:r>
              <a:rPr lang="en-US" dirty="0"/>
              <a:t>Pregnancy</a:t>
            </a:r>
          </a:p>
          <a:p>
            <a:pPr lvl="2"/>
            <a:r>
              <a:rPr lang="en-US" dirty="0"/>
              <a:t>Lactation</a:t>
            </a:r>
          </a:p>
          <a:p>
            <a:pPr lvl="2"/>
            <a:r>
              <a:rPr lang="en-US" dirty="0"/>
              <a:t>Children under 16</a:t>
            </a:r>
          </a:p>
          <a:p>
            <a:pPr lvl="1"/>
            <a:r>
              <a:rPr lang="en-US" dirty="0"/>
              <a:t>Interactions</a:t>
            </a:r>
          </a:p>
          <a:p>
            <a:pPr lvl="2"/>
            <a:r>
              <a:rPr lang="en-US" dirty="0"/>
              <a:t>None listed</a:t>
            </a:r>
          </a:p>
          <a:p>
            <a:pPr lvl="1"/>
            <a:r>
              <a:rPr lang="en-US" dirty="0"/>
              <a:t>Warn patients to avoid smoking and drinking alcohol</a:t>
            </a:r>
            <a:r>
              <a:rPr lang="en-US" dirty="0" smtClean="0"/>
              <a:t>.</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07946239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Proton Pump </a:t>
            </a:r>
            <a:r>
              <a:rPr lang="en-US" dirty="0" smtClean="0"/>
              <a:t>Inhibitors</a:t>
            </a:r>
          </a:p>
          <a:p>
            <a:pPr lvl="1"/>
            <a:r>
              <a:rPr lang="en-US" dirty="0"/>
              <a:t>Block hydrochloric acid production</a:t>
            </a:r>
          </a:p>
          <a:p>
            <a:pPr lvl="1"/>
            <a:r>
              <a:rPr lang="en-US" dirty="0"/>
              <a:t>Used to heal stomach and duodenal ulcers </a:t>
            </a:r>
          </a:p>
          <a:p>
            <a:pPr lvl="1"/>
            <a:r>
              <a:rPr lang="en-US" dirty="0"/>
              <a:t>Also to relieve symptoms </a:t>
            </a:r>
            <a:r>
              <a:rPr lang="en-US" dirty="0" smtClean="0"/>
              <a:t>of:</a:t>
            </a:r>
            <a:endParaRPr lang="en-US" dirty="0"/>
          </a:p>
          <a:p>
            <a:pPr lvl="2"/>
            <a:r>
              <a:rPr lang="en-US" dirty="0"/>
              <a:t>GERD </a:t>
            </a:r>
          </a:p>
          <a:p>
            <a:pPr lvl="2"/>
            <a:r>
              <a:rPr lang="en-US" dirty="0" smtClean="0"/>
              <a:t>Esophagitis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4340810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Proton Pump </a:t>
            </a:r>
            <a:r>
              <a:rPr lang="en-US" dirty="0" smtClean="0"/>
              <a:t>Inhibitors</a:t>
            </a:r>
          </a:p>
          <a:p>
            <a:pPr lvl="1"/>
            <a:r>
              <a:rPr lang="en-US" dirty="0"/>
              <a:t>Adverse effects  </a:t>
            </a:r>
          </a:p>
          <a:p>
            <a:pPr lvl="2"/>
            <a:r>
              <a:rPr lang="en-US" dirty="0"/>
              <a:t>Headache</a:t>
            </a:r>
          </a:p>
          <a:p>
            <a:pPr lvl="2"/>
            <a:r>
              <a:rPr lang="en-US" dirty="0"/>
              <a:t>Dizziness</a:t>
            </a:r>
          </a:p>
          <a:p>
            <a:pPr lvl="2"/>
            <a:r>
              <a:rPr lang="en-US" dirty="0"/>
              <a:t>Fatigue</a:t>
            </a:r>
          </a:p>
          <a:p>
            <a:pPr lvl="2"/>
            <a:r>
              <a:rPr lang="en-US" dirty="0"/>
              <a:t>Diarrhea</a:t>
            </a:r>
          </a:p>
          <a:p>
            <a:pPr lvl="2"/>
            <a:r>
              <a:rPr lang="en-US" dirty="0"/>
              <a:t>Abdominal pain</a:t>
            </a:r>
          </a:p>
          <a:p>
            <a:pPr lvl="2"/>
            <a:r>
              <a:rPr lang="en-US" dirty="0"/>
              <a:t>Nausea</a:t>
            </a:r>
          </a:p>
          <a:p>
            <a:pPr lvl="2"/>
            <a:r>
              <a:rPr lang="en-US" dirty="0"/>
              <a:t>Rash</a:t>
            </a:r>
          </a:p>
          <a:p>
            <a:pPr lvl="2"/>
            <a:r>
              <a:rPr lang="en-US" dirty="0"/>
              <a:t>Rarely </a:t>
            </a:r>
            <a:r>
              <a:rPr lang="en-US" dirty="0" smtClean="0"/>
              <a:t>hematuria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941126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a:t>Proton Pump </a:t>
            </a:r>
            <a:r>
              <a:rPr lang="en-US" dirty="0" smtClean="0"/>
              <a:t>Inhibitors</a:t>
            </a:r>
          </a:p>
          <a:p>
            <a:pPr lvl="1"/>
            <a:r>
              <a:rPr lang="en-US" dirty="0"/>
              <a:t>Contraindications  </a:t>
            </a:r>
          </a:p>
          <a:p>
            <a:pPr lvl="2"/>
            <a:r>
              <a:rPr lang="en-US" dirty="0"/>
              <a:t>Hypersensitivity</a:t>
            </a:r>
          </a:p>
          <a:p>
            <a:pPr lvl="2"/>
            <a:r>
              <a:rPr lang="en-US" dirty="0"/>
              <a:t>Children</a:t>
            </a:r>
          </a:p>
          <a:p>
            <a:pPr lvl="2"/>
            <a:r>
              <a:rPr lang="en-US" dirty="0"/>
              <a:t>Pregnancy</a:t>
            </a:r>
          </a:p>
          <a:p>
            <a:pPr lvl="2"/>
            <a:r>
              <a:rPr lang="en-US" dirty="0"/>
              <a:t>GI bleeding</a:t>
            </a:r>
          </a:p>
          <a:p>
            <a:pPr lvl="2"/>
            <a:r>
              <a:rPr lang="en-US" dirty="0"/>
              <a:t>Long-term use for GERD or duodenal ulcers</a:t>
            </a:r>
          </a:p>
          <a:p>
            <a:pPr lvl="1"/>
            <a:r>
              <a:rPr lang="en-US" dirty="0"/>
              <a:t>Interactions</a:t>
            </a:r>
          </a:p>
          <a:p>
            <a:pPr lvl="2"/>
            <a:r>
              <a:rPr lang="en-US" dirty="0"/>
              <a:t>None listed</a:t>
            </a:r>
          </a:p>
          <a:p>
            <a:pPr lvl="1"/>
            <a:r>
              <a:rPr lang="en-US" dirty="0"/>
              <a:t>That treatment is for short term only </a:t>
            </a:r>
          </a:p>
          <a:p>
            <a:pPr lvl="2"/>
            <a:r>
              <a:rPr lang="en-US" dirty="0" smtClean="0"/>
              <a:t>4</a:t>
            </a:r>
            <a:r>
              <a:rPr lang="en-US" dirty="0"/>
              <a:t>–8 </a:t>
            </a:r>
            <a:r>
              <a:rPr lang="en-US" dirty="0" smtClean="0"/>
              <a:t>weeks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1590431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Prostaglandins</a:t>
            </a:r>
          </a:p>
          <a:p>
            <a:pPr lvl="1"/>
            <a:r>
              <a:rPr lang="en-US" dirty="0"/>
              <a:t>Affect GI motility and gastric acid secretion</a:t>
            </a:r>
          </a:p>
          <a:p>
            <a:pPr lvl="1"/>
            <a:r>
              <a:rPr lang="en-US" dirty="0"/>
              <a:t>Administered to prevent complications of gastric ulcers resulting from NSAID use</a:t>
            </a:r>
          </a:p>
          <a:p>
            <a:pPr lvl="1"/>
            <a:r>
              <a:rPr lang="en-US" dirty="0"/>
              <a:t>Adverse effects  </a:t>
            </a:r>
          </a:p>
          <a:p>
            <a:pPr lvl="2"/>
            <a:r>
              <a:rPr lang="en-US" dirty="0"/>
              <a:t>Diarrhea</a:t>
            </a:r>
          </a:p>
          <a:p>
            <a:pPr lvl="2"/>
            <a:r>
              <a:rPr lang="en-US" dirty="0" smtClean="0"/>
              <a:t>Menorrhagia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1469905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a:t>Peptic </a:t>
            </a:r>
            <a:r>
              <a:rPr lang="en-US" dirty="0" smtClean="0"/>
              <a:t>Ulcers</a:t>
            </a:r>
            <a:endParaRPr lang="en-US" dirty="0"/>
          </a:p>
        </p:txBody>
      </p:sp>
      <p:sp>
        <p:nvSpPr>
          <p:cNvPr id="23554" name="Rectangle 3"/>
          <p:cNvSpPr>
            <a:spLocks noGrp="1" noChangeArrowheads="1"/>
          </p:cNvSpPr>
          <p:nvPr>
            <p:ph type="body" idx="1"/>
          </p:nvPr>
        </p:nvSpPr>
        <p:spPr/>
        <p:txBody>
          <a:bodyPr/>
          <a:lstStyle/>
          <a:p>
            <a:r>
              <a:rPr lang="en-US" dirty="0" smtClean="0"/>
              <a:t>Prostaglandins</a:t>
            </a:r>
          </a:p>
          <a:p>
            <a:pPr lvl="1"/>
            <a:r>
              <a:rPr lang="en-US" dirty="0"/>
              <a:t>Contraindications  </a:t>
            </a:r>
          </a:p>
          <a:p>
            <a:pPr lvl="2"/>
            <a:r>
              <a:rPr lang="en-US" dirty="0"/>
              <a:t>Pregnancy</a:t>
            </a:r>
          </a:p>
          <a:p>
            <a:pPr lvl="2"/>
            <a:r>
              <a:rPr lang="en-US" dirty="0"/>
              <a:t>Lactation</a:t>
            </a:r>
          </a:p>
          <a:p>
            <a:pPr lvl="2"/>
            <a:r>
              <a:rPr lang="en-US" dirty="0"/>
              <a:t>History of allergies to these drugs</a:t>
            </a:r>
          </a:p>
          <a:p>
            <a:pPr lvl="1"/>
            <a:r>
              <a:rPr lang="en-US" dirty="0"/>
              <a:t>Interactions</a:t>
            </a:r>
          </a:p>
          <a:p>
            <a:pPr lvl="2"/>
            <a:r>
              <a:rPr lang="en-US" dirty="0"/>
              <a:t>None listed</a:t>
            </a:r>
          </a:p>
          <a:p>
            <a:pPr lvl="1"/>
            <a:r>
              <a:rPr lang="en-US" dirty="0"/>
              <a:t>Women must immediately report pregnancy.</a:t>
            </a:r>
          </a:p>
          <a:p>
            <a:pPr lvl="1"/>
            <a:r>
              <a:rPr lang="en-US" dirty="0"/>
              <a:t>Diarrhea may occur will disappear after the first month of therapy.</a:t>
            </a:r>
          </a:p>
        </p:txBody>
      </p:sp>
    </p:spTree>
    <p:extLst>
      <p:ext uri="{BB962C8B-B14F-4D97-AF65-F5344CB8AC3E}">
        <p14:creationId xmlns:p14="http://schemas.microsoft.com/office/powerpoint/2010/main" val="376378999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a:t>Increase </a:t>
            </a:r>
            <a:r>
              <a:rPr lang="en-US" dirty="0" smtClean="0"/>
              <a:t>in </a:t>
            </a:r>
            <a:r>
              <a:rPr lang="en-US" dirty="0"/>
              <a:t>the following, </a:t>
            </a:r>
            <a:r>
              <a:rPr lang="en-US" dirty="0" smtClean="0"/>
              <a:t>of </a:t>
            </a:r>
            <a:r>
              <a:rPr lang="en-US" dirty="0"/>
              <a:t>bowel movements relative to usual </a:t>
            </a:r>
            <a:r>
              <a:rPr lang="en-US" dirty="0" smtClean="0"/>
              <a:t>pattern:</a:t>
            </a:r>
            <a:endParaRPr lang="en-US" dirty="0"/>
          </a:p>
          <a:p>
            <a:pPr lvl="1"/>
            <a:r>
              <a:rPr lang="en-US" dirty="0"/>
              <a:t>Volume</a:t>
            </a:r>
          </a:p>
          <a:p>
            <a:pPr lvl="1"/>
            <a:r>
              <a:rPr lang="en-US" dirty="0" smtClean="0"/>
              <a:t>Fluidity</a:t>
            </a:r>
          </a:p>
          <a:p>
            <a:pPr lvl="1"/>
            <a:r>
              <a:rPr lang="en-US" dirty="0" smtClean="0"/>
              <a:t>Frequency </a:t>
            </a:r>
            <a:endParaRPr lang="en-US" dirty="0"/>
          </a:p>
          <a:p>
            <a:pPr lvl="1"/>
            <a:r>
              <a:rPr lang="en-US" dirty="0" smtClean="0"/>
              <a:t>Usually </a:t>
            </a:r>
            <a:r>
              <a:rPr lang="en-US" dirty="0"/>
              <a:t>self-limiting</a:t>
            </a:r>
          </a:p>
          <a:p>
            <a:r>
              <a:rPr lang="en-US" dirty="0"/>
              <a:t>Drugs </a:t>
            </a:r>
            <a:r>
              <a:rPr lang="en-US" dirty="0" smtClean="0"/>
              <a:t>include: </a:t>
            </a:r>
            <a:endParaRPr lang="en-US" dirty="0"/>
          </a:p>
          <a:p>
            <a:pPr lvl="1"/>
            <a:r>
              <a:rPr lang="en-US" dirty="0" smtClean="0"/>
              <a:t>Opioids</a:t>
            </a:r>
          </a:p>
          <a:p>
            <a:pPr lvl="1"/>
            <a:r>
              <a:rPr lang="en-US" dirty="0" smtClean="0"/>
              <a:t>Adsorbents</a:t>
            </a:r>
            <a:endParaRPr lang="en-US" dirty="0"/>
          </a:p>
          <a:p>
            <a:pPr lvl="1"/>
            <a:r>
              <a:rPr lang="en-US" dirty="0"/>
              <a:t>Synthetic opioid medications</a:t>
            </a:r>
          </a:p>
        </p:txBody>
      </p:sp>
    </p:spTree>
    <p:extLst>
      <p:ext uri="{BB962C8B-B14F-4D97-AF65-F5344CB8AC3E}">
        <p14:creationId xmlns:p14="http://schemas.microsoft.com/office/powerpoint/2010/main" val="324888377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34-2 </a:t>
            </a:r>
            <a:r>
              <a:rPr lang="en-US" dirty="0" smtClean="0"/>
              <a:t>Classifications </a:t>
            </a:r>
            <a:r>
              <a:rPr lang="en-US" dirty="0"/>
              <a:t>of Antidiarrheal Drugs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99515587"/>
              </p:ext>
            </p:extLst>
          </p:nvPr>
        </p:nvGraphicFramePr>
        <p:xfrm>
          <a:off x="457200" y="1600200"/>
          <a:ext cx="8229600" cy="39065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TYPE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COMMENTS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bismuth subsalicylate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Pepto-Bismol</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smtClean="0">
                          <a:solidFill>
                            <a:schemeClr val="tx1"/>
                          </a:solidFill>
                          <a:effectLst/>
                          <a:latin typeface="+mn-lt"/>
                          <a:ea typeface="+mn-ea"/>
                          <a:cs typeface="+mn-cs"/>
                        </a:rPr>
                        <a:t>Adsorbent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OTC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camphorated opium tincture (paregoric)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Opioid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Schedule III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difenoxin</a:t>
                      </a:r>
                      <a:r>
                        <a:rPr lang="en-US" sz="1600" b="0" kern="1200" dirty="0" smtClean="0">
                          <a:solidFill>
                            <a:schemeClr val="tx1"/>
                          </a:solidFill>
                          <a:effectLst/>
                          <a:latin typeface="+mn-lt"/>
                          <a:ea typeface="+mn-ea"/>
                          <a:cs typeface="+mn-cs"/>
                        </a:rPr>
                        <a:t> hydrochloride with atropine sulfate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kern="1200" dirty="0" smtClean="0">
                          <a:solidFill>
                            <a:schemeClr val="tx1"/>
                          </a:solidFill>
                          <a:effectLst/>
                          <a:latin typeface="+mn-lt"/>
                          <a:ea typeface="+mn-ea"/>
                          <a:cs typeface="+mn-cs"/>
                        </a:rPr>
                        <a:t>(Generic only)</a:t>
                      </a:r>
                      <a:endParaRPr lang="en-US" sz="1600" dirty="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Opioid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Schedule IV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diphenoxylate</a:t>
                      </a:r>
                      <a:r>
                        <a:rPr lang="en-US" sz="1600" b="0" kern="1200" dirty="0" smtClean="0">
                          <a:solidFill>
                            <a:schemeClr val="tx1"/>
                          </a:solidFill>
                          <a:effectLst/>
                          <a:latin typeface="+mn-lt"/>
                          <a:ea typeface="+mn-ea"/>
                          <a:cs typeface="+mn-cs"/>
                        </a:rPr>
                        <a:t> hydrochloride with atropine sulfate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Lomotil </a:t>
                      </a:r>
                      <a:endParaRPr lang="sk-S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Opioid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Schedule IV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r>
                        <a:rPr lang="en-US" sz="1400" b="1" i="1" kern="1200" dirty="0" smtClean="0">
                          <a:solidFill>
                            <a:schemeClr val="tx1"/>
                          </a:solidFill>
                          <a:effectLst/>
                          <a:latin typeface="+mn-lt"/>
                          <a:ea typeface="+mn-ea"/>
                          <a:cs typeface="+mn-cs"/>
                        </a:rPr>
                        <a:t>Note: </a:t>
                      </a:r>
                      <a:r>
                        <a:rPr lang="en-US" sz="1400" b="0" kern="1200" dirty="0" smtClean="0">
                          <a:solidFill>
                            <a:schemeClr val="tx1"/>
                          </a:solidFill>
                          <a:effectLst/>
                          <a:latin typeface="+mn-lt"/>
                          <a:ea typeface="+mn-ea"/>
                          <a:cs typeface="+mn-cs"/>
                        </a:rPr>
                        <a:t>Formerly, kaolin with pectin was a combination medication used as an adsorbent, but this combination is no longer available in the United States. </a:t>
                      </a:r>
                      <a:endParaRPr lang="en-US" sz="1400" dirty="0" smtClean="0"/>
                    </a:p>
                    <a:p>
                      <a:r>
                        <a:rPr lang="en-US" sz="1400" b="0" kern="1200" dirty="0" smtClean="0">
                          <a:solidFill>
                            <a:schemeClr val="tx1"/>
                          </a:solidFill>
                          <a:effectLst/>
                          <a:latin typeface="+mn-lt"/>
                          <a:ea typeface="+mn-ea"/>
                          <a:cs typeface="+mn-cs"/>
                        </a:rPr>
                        <a:t>OTC, over the counter. </a:t>
                      </a:r>
                      <a:endParaRPr lang="en-US" sz="1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9351922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34-2 </a:t>
            </a:r>
            <a:r>
              <a:rPr lang="en-US" dirty="0" smtClean="0"/>
              <a:t>Classifications </a:t>
            </a:r>
            <a:r>
              <a:rPr lang="en-US" dirty="0"/>
              <a:t>of Antidiarrheal Drugs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522441"/>
              </p:ext>
            </p:extLst>
          </p:nvPr>
        </p:nvGraphicFramePr>
        <p:xfrm>
          <a:off x="457200" y="1600200"/>
          <a:ext cx="8229600" cy="24130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TYPE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COMMENTS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loperamide</a:t>
                      </a:r>
                      <a:r>
                        <a:rPr lang="pt-BR" sz="1600" b="0" kern="1200" dirty="0" smtClean="0">
                          <a:solidFill>
                            <a:schemeClr val="tx1"/>
                          </a:solidFill>
                          <a:effectLst/>
                          <a:latin typeface="+mn-lt"/>
                          <a:ea typeface="+mn-ea"/>
                          <a:cs typeface="+mn-cs"/>
                        </a:rPr>
                        <a:t>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Imodium</a:t>
                      </a:r>
                      <a:r>
                        <a:rPr lang="nl-NL" sz="1600" b="0" kern="1200" dirty="0" smtClean="0">
                          <a:solidFill>
                            <a:schemeClr val="tx1"/>
                          </a:solidFill>
                          <a:effectLst/>
                          <a:latin typeface="+mn-lt"/>
                          <a:ea typeface="+mn-ea"/>
                          <a:cs typeface="+mn-cs"/>
                        </a:rPr>
                        <a:t>, Maalox Anti-</a:t>
                      </a:r>
                      <a:r>
                        <a:rPr lang="nl-NL" sz="1600" b="0" kern="1200" dirty="0" err="1" smtClean="0">
                          <a:solidFill>
                            <a:schemeClr val="tx1"/>
                          </a:solidFill>
                          <a:effectLst/>
                          <a:latin typeface="+mn-lt"/>
                          <a:ea typeface="+mn-ea"/>
                          <a:cs typeface="+mn-cs"/>
                        </a:rPr>
                        <a:t>Diarrheal</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Opioid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OTC (abuse is very low, and it is not classified as a controlled substance)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r>
                        <a:rPr lang="en-US" sz="1400" b="1" i="1" kern="1200" dirty="0" smtClean="0">
                          <a:solidFill>
                            <a:schemeClr val="tx1"/>
                          </a:solidFill>
                          <a:effectLst/>
                          <a:latin typeface="+mn-lt"/>
                          <a:ea typeface="+mn-ea"/>
                          <a:cs typeface="+mn-cs"/>
                        </a:rPr>
                        <a:t>Note: </a:t>
                      </a:r>
                      <a:r>
                        <a:rPr lang="en-US" sz="1400" b="0" kern="1200" dirty="0" smtClean="0">
                          <a:solidFill>
                            <a:schemeClr val="tx1"/>
                          </a:solidFill>
                          <a:effectLst/>
                          <a:latin typeface="+mn-lt"/>
                          <a:ea typeface="+mn-ea"/>
                          <a:cs typeface="+mn-cs"/>
                        </a:rPr>
                        <a:t>Formerly, kaolin with pectin was a combination medication used as an adsorbent, but this combination is no longer available in the United States. </a:t>
                      </a:r>
                      <a:endParaRPr lang="en-US" sz="1400" dirty="0" smtClean="0"/>
                    </a:p>
                    <a:p>
                      <a:r>
                        <a:rPr lang="en-US" sz="1400" b="0" kern="1200" dirty="0" smtClean="0">
                          <a:solidFill>
                            <a:schemeClr val="tx1"/>
                          </a:solidFill>
                          <a:effectLst/>
                          <a:latin typeface="+mn-lt"/>
                          <a:ea typeface="+mn-ea"/>
                          <a:cs typeface="+mn-cs"/>
                        </a:rPr>
                        <a:t>OTC, over the counter. </a:t>
                      </a:r>
                      <a:endParaRPr lang="en-US" sz="1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0727787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a:t>Opioid and Synthetic Opioid </a:t>
            </a:r>
            <a:r>
              <a:rPr lang="en-US" dirty="0" smtClean="0"/>
              <a:t>Drugs</a:t>
            </a:r>
          </a:p>
          <a:p>
            <a:pPr lvl="1"/>
            <a:r>
              <a:rPr lang="en-US" dirty="0"/>
              <a:t>Narcotic analgesics act as stimulants on opioid receptors in GI tract to: </a:t>
            </a:r>
          </a:p>
          <a:p>
            <a:pPr lvl="2"/>
            <a:r>
              <a:rPr lang="en-US" dirty="0"/>
              <a:t>Increase mixing movements of gut</a:t>
            </a:r>
          </a:p>
          <a:p>
            <a:pPr lvl="2"/>
            <a:r>
              <a:rPr lang="en-US" dirty="0"/>
              <a:t>Decrease peristaltic movements</a:t>
            </a:r>
          </a:p>
          <a:p>
            <a:pPr lvl="1"/>
            <a:r>
              <a:rPr lang="en-US" dirty="0"/>
              <a:t>Administered to treat </a:t>
            </a:r>
            <a:r>
              <a:rPr lang="en-US" dirty="0" smtClean="0"/>
              <a:t>diarrhea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9880947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a:t>Opioid and Synthetic Opioid </a:t>
            </a:r>
            <a:r>
              <a:rPr lang="en-US" dirty="0" smtClean="0"/>
              <a:t>Drugs</a:t>
            </a:r>
          </a:p>
          <a:p>
            <a:pPr lvl="1"/>
            <a:r>
              <a:rPr lang="en-US" dirty="0"/>
              <a:t>Adverse effects  </a:t>
            </a:r>
          </a:p>
          <a:p>
            <a:pPr lvl="2"/>
            <a:r>
              <a:rPr lang="en-US" dirty="0"/>
              <a:t>Constipation</a:t>
            </a:r>
          </a:p>
          <a:p>
            <a:pPr lvl="2"/>
            <a:r>
              <a:rPr lang="en-US" dirty="0"/>
              <a:t>Nausea, vomiting</a:t>
            </a:r>
          </a:p>
          <a:p>
            <a:pPr lvl="2"/>
            <a:r>
              <a:rPr lang="en-US" dirty="0"/>
              <a:t>Agitation</a:t>
            </a:r>
          </a:p>
          <a:p>
            <a:pPr lvl="2"/>
            <a:r>
              <a:rPr lang="en-US" dirty="0"/>
              <a:t>Drowsiness</a:t>
            </a:r>
          </a:p>
          <a:p>
            <a:pPr lvl="2"/>
            <a:r>
              <a:rPr lang="en-US" dirty="0"/>
              <a:t>Tachycardia</a:t>
            </a:r>
          </a:p>
          <a:p>
            <a:pPr lvl="2"/>
            <a:r>
              <a:rPr lang="en-US" dirty="0"/>
              <a:t>Hand and foot </a:t>
            </a:r>
            <a:r>
              <a:rPr lang="en-US" dirty="0" smtClean="0"/>
              <a:t>numbness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5507120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a:t>Opioid and Synthetic Opioid </a:t>
            </a:r>
            <a:r>
              <a:rPr lang="en-US" dirty="0" smtClean="0"/>
              <a:t>Drugs</a:t>
            </a:r>
          </a:p>
          <a:p>
            <a:pPr lvl="1"/>
            <a:r>
              <a:rPr lang="en-US" dirty="0"/>
              <a:t>Contraindications  </a:t>
            </a:r>
          </a:p>
          <a:p>
            <a:pPr lvl="2"/>
            <a:r>
              <a:rPr lang="en-US" dirty="0"/>
              <a:t>Intestinal obstruction</a:t>
            </a:r>
          </a:p>
          <a:p>
            <a:pPr lvl="2"/>
            <a:r>
              <a:rPr lang="en-US" dirty="0"/>
              <a:t>Children under age 6</a:t>
            </a:r>
          </a:p>
          <a:p>
            <a:pPr lvl="2"/>
            <a:r>
              <a:rPr lang="en-US" dirty="0"/>
              <a:t>Not to be used for chronic diarrhea</a:t>
            </a:r>
          </a:p>
          <a:p>
            <a:pPr lvl="1"/>
            <a:r>
              <a:rPr lang="en-US" dirty="0" smtClean="0"/>
              <a:t>Interactions</a:t>
            </a:r>
          </a:p>
          <a:p>
            <a:pPr lvl="2"/>
            <a:r>
              <a:rPr lang="en-US" dirty="0"/>
              <a:t>N</a:t>
            </a:r>
            <a:r>
              <a:rPr lang="en-US" dirty="0" smtClean="0"/>
              <a:t>one listed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85522997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a:t>Opioid and Synthetic Opioid </a:t>
            </a:r>
            <a:r>
              <a:rPr lang="en-US" dirty="0" smtClean="0"/>
              <a:t>Drugs</a:t>
            </a:r>
          </a:p>
          <a:p>
            <a:pPr lvl="1"/>
            <a:r>
              <a:rPr lang="en-US" dirty="0"/>
              <a:t>Patients must keep a record of bowel </a:t>
            </a:r>
            <a:r>
              <a:rPr lang="en-US" dirty="0" smtClean="0"/>
              <a:t>movements. </a:t>
            </a:r>
            <a:endParaRPr lang="en-US" dirty="0"/>
          </a:p>
          <a:p>
            <a:pPr lvl="2"/>
            <a:r>
              <a:rPr lang="en-US" dirty="0"/>
              <a:t>To determine effectiveness or possible constipation</a:t>
            </a:r>
          </a:p>
          <a:p>
            <a:pPr lvl="1"/>
            <a:r>
              <a:rPr lang="en-US" dirty="0"/>
              <a:t>Patients must drink clear fluids for a few </a:t>
            </a:r>
            <a:r>
              <a:rPr lang="en-US" dirty="0" smtClean="0"/>
              <a:t>days.</a:t>
            </a:r>
            <a:endParaRPr lang="en-US" dirty="0"/>
          </a:p>
          <a:p>
            <a:pPr lvl="2"/>
            <a:r>
              <a:rPr lang="en-US" dirty="0"/>
              <a:t>Avoid fruit juices and </a:t>
            </a:r>
            <a:r>
              <a:rPr lang="en-US" dirty="0" smtClean="0"/>
              <a:t>alcohol.</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5796955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smtClean="0"/>
              <a:t>Absorbents</a:t>
            </a:r>
          </a:p>
          <a:p>
            <a:pPr lvl="1"/>
            <a:r>
              <a:rPr lang="en-US" dirty="0"/>
              <a:t>Absorb toxins in GI tract that might be causing diarrhea</a:t>
            </a:r>
          </a:p>
          <a:p>
            <a:pPr lvl="1"/>
            <a:r>
              <a:rPr lang="en-US" dirty="0"/>
              <a:t>Usually taken after each loose bowel movement until diarrhea is controlled</a:t>
            </a:r>
          </a:p>
          <a:p>
            <a:pPr lvl="1"/>
            <a:r>
              <a:rPr lang="en-US" dirty="0"/>
              <a:t>Adverse effects  </a:t>
            </a:r>
          </a:p>
          <a:p>
            <a:pPr lvl="2"/>
            <a:r>
              <a:rPr lang="en-US" dirty="0"/>
              <a:t>Mild, transient </a:t>
            </a:r>
            <a:r>
              <a:rPr lang="en-US" dirty="0" smtClean="0"/>
              <a:t>constipation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9772510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smtClean="0"/>
              <a:t>Absorbents</a:t>
            </a:r>
          </a:p>
          <a:p>
            <a:pPr lvl="1"/>
            <a:r>
              <a:rPr lang="en-US" dirty="0"/>
              <a:t>Contraindications  </a:t>
            </a:r>
          </a:p>
          <a:p>
            <a:pPr lvl="2"/>
            <a:r>
              <a:rPr lang="en-US" dirty="0"/>
              <a:t>Pseudomembranous colitis</a:t>
            </a:r>
          </a:p>
          <a:p>
            <a:pPr lvl="2"/>
            <a:r>
              <a:rPr lang="en-US" dirty="0"/>
              <a:t>Diarrhea due to toxins</a:t>
            </a:r>
          </a:p>
          <a:p>
            <a:pPr lvl="2"/>
            <a:r>
              <a:rPr lang="en-US" dirty="0"/>
              <a:t>Fever</a:t>
            </a:r>
          </a:p>
          <a:p>
            <a:pPr lvl="2"/>
            <a:r>
              <a:rPr lang="en-US" dirty="0"/>
              <a:t>Use for more than 48 </a:t>
            </a:r>
            <a:r>
              <a:rPr lang="en-US" dirty="0" err="1"/>
              <a:t>hrs</a:t>
            </a:r>
            <a:endParaRPr lang="en-US" dirty="0"/>
          </a:p>
          <a:p>
            <a:pPr lvl="2"/>
            <a:r>
              <a:rPr lang="en-US" dirty="0"/>
              <a:t>Suspected obstructive bowel </a:t>
            </a:r>
            <a:r>
              <a:rPr lang="en-US" dirty="0" smtClean="0"/>
              <a:t>lesions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7485584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smtClean="0"/>
              <a:t>Absorbents</a:t>
            </a:r>
          </a:p>
          <a:p>
            <a:pPr lvl="1"/>
            <a:r>
              <a:rPr lang="en-US" dirty="0"/>
              <a:t>Interactions  </a:t>
            </a:r>
          </a:p>
          <a:p>
            <a:pPr lvl="2"/>
            <a:r>
              <a:rPr lang="en-US" dirty="0" err="1"/>
              <a:t>Chloroquine</a:t>
            </a:r>
            <a:endParaRPr lang="en-US" dirty="0"/>
          </a:p>
          <a:p>
            <a:pPr lvl="2"/>
            <a:r>
              <a:rPr lang="en-US" dirty="0"/>
              <a:t>Digoxin</a:t>
            </a:r>
          </a:p>
          <a:p>
            <a:pPr lvl="2"/>
            <a:r>
              <a:rPr lang="en-US" dirty="0" err="1"/>
              <a:t>Penicillamine</a:t>
            </a:r>
            <a:endParaRPr lang="en-US" dirty="0"/>
          </a:p>
          <a:p>
            <a:pPr lvl="2"/>
            <a:r>
              <a:rPr lang="en-US" dirty="0"/>
              <a:t>Tetracycline</a:t>
            </a:r>
          </a:p>
          <a:p>
            <a:pPr lvl="2"/>
            <a:r>
              <a:rPr lang="en-US" dirty="0"/>
              <a:t>Ciprofloxacin</a:t>
            </a:r>
          </a:p>
          <a:p>
            <a:pPr lvl="2"/>
            <a:r>
              <a:rPr lang="en-US" dirty="0"/>
              <a:t>Many </a:t>
            </a:r>
            <a:r>
              <a:rPr lang="en-US" dirty="0" smtClean="0"/>
              <a:t>others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685332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t>Diarrhea</a:t>
            </a:r>
          </a:p>
        </p:txBody>
      </p:sp>
      <p:sp>
        <p:nvSpPr>
          <p:cNvPr id="48130" name="Content Placeholder 2"/>
          <p:cNvSpPr>
            <a:spLocks noGrp="1"/>
          </p:cNvSpPr>
          <p:nvPr>
            <p:ph idx="1"/>
          </p:nvPr>
        </p:nvSpPr>
        <p:spPr/>
        <p:txBody>
          <a:bodyPr/>
          <a:lstStyle/>
          <a:p>
            <a:pPr marL="256032" lvl="1" indent="-256032">
              <a:spcBef>
                <a:spcPts val="1500"/>
              </a:spcBef>
              <a:buSzPct val="100000"/>
              <a:buFont typeface="Arial" panose="020B0604020202020204" pitchFamily="34" charset="0"/>
              <a:buChar char="•"/>
            </a:pPr>
            <a:r>
              <a:rPr lang="en-US" dirty="0" smtClean="0"/>
              <a:t>Absorbents</a:t>
            </a:r>
          </a:p>
          <a:p>
            <a:pPr lvl="1"/>
            <a:r>
              <a:rPr lang="en-US" dirty="0"/>
              <a:t>Do not exceed prescribed dosages.</a:t>
            </a:r>
          </a:p>
          <a:p>
            <a:pPr lvl="1"/>
            <a:r>
              <a:rPr lang="en-US" dirty="0"/>
              <a:t>Notify physician if:</a:t>
            </a:r>
          </a:p>
          <a:p>
            <a:pPr lvl="2"/>
            <a:r>
              <a:rPr lang="en-US" dirty="0"/>
              <a:t>Diarrhea not controlled in 48 </a:t>
            </a:r>
            <a:r>
              <a:rPr lang="en-US" dirty="0" smtClean="0"/>
              <a:t>hours.</a:t>
            </a:r>
            <a:endParaRPr lang="en-US" dirty="0"/>
          </a:p>
          <a:p>
            <a:pPr lvl="2"/>
            <a:r>
              <a:rPr lang="en-US" dirty="0"/>
              <a:t>If fever </a:t>
            </a:r>
            <a:r>
              <a:rPr lang="en-US" dirty="0" smtClean="0"/>
              <a:t>develops.</a:t>
            </a:r>
            <a:endParaRPr lang="en-US" dirty="0"/>
          </a:p>
          <a:p>
            <a:pPr lvl="1"/>
            <a:r>
              <a:rPr lang="en-US" dirty="0"/>
              <a:t>Avoid breastfeeding.</a:t>
            </a:r>
          </a:p>
        </p:txBody>
      </p:sp>
    </p:spTree>
    <p:extLst>
      <p:ext uri="{BB962C8B-B14F-4D97-AF65-F5344CB8AC3E}">
        <p14:creationId xmlns:p14="http://schemas.microsoft.com/office/powerpoint/2010/main" val="123216859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dirty="0"/>
              <a:t>Constipation</a:t>
            </a:r>
          </a:p>
        </p:txBody>
      </p:sp>
      <p:sp>
        <p:nvSpPr>
          <p:cNvPr id="61442" name="Content Placeholder 2"/>
          <p:cNvSpPr>
            <a:spLocks noGrp="1"/>
          </p:cNvSpPr>
          <p:nvPr>
            <p:ph idx="1"/>
          </p:nvPr>
        </p:nvSpPr>
        <p:spPr/>
        <p:txBody>
          <a:bodyPr/>
          <a:lstStyle/>
          <a:p>
            <a:r>
              <a:rPr lang="en-US" dirty="0"/>
              <a:t>Often caused by dehydration</a:t>
            </a:r>
          </a:p>
          <a:p>
            <a:r>
              <a:rPr lang="en-US" dirty="0"/>
              <a:t>Non-dietary constipation can be caused </a:t>
            </a:r>
            <a:r>
              <a:rPr lang="en-US" dirty="0" smtClean="0"/>
              <a:t>by: </a:t>
            </a:r>
            <a:endParaRPr lang="en-US" dirty="0"/>
          </a:p>
          <a:p>
            <a:pPr lvl="1"/>
            <a:r>
              <a:rPr lang="en-US" dirty="0"/>
              <a:t>Paralytic ileus after abdominal surgery</a:t>
            </a:r>
          </a:p>
          <a:p>
            <a:pPr lvl="1"/>
            <a:r>
              <a:rPr lang="en-US" dirty="0" err="1"/>
              <a:t>Antimuscarinic</a:t>
            </a:r>
            <a:r>
              <a:rPr lang="en-US" dirty="0"/>
              <a:t> drugs</a:t>
            </a:r>
          </a:p>
          <a:p>
            <a:r>
              <a:rPr lang="en-US" dirty="0"/>
              <a:t>Laxatives are among the most misused </a:t>
            </a:r>
            <a:r>
              <a:rPr lang="en-US" dirty="0" smtClean="0"/>
              <a:t>drugs.</a:t>
            </a:r>
            <a:endParaRPr lang="en-US" dirty="0"/>
          </a:p>
        </p:txBody>
      </p:sp>
    </p:spTree>
    <p:extLst>
      <p:ext uri="{BB962C8B-B14F-4D97-AF65-F5344CB8AC3E}">
        <p14:creationId xmlns:p14="http://schemas.microsoft.com/office/powerpoint/2010/main" val="97828156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34-3 </a:t>
            </a:r>
            <a:r>
              <a:rPr lang="en-US" dirty="0" smtClean="0"/>
              <a:t>Categories </a:t>
            </a:r>
            <a:r>
              <a:rPr lang="en-US" dirty="0"/>
              <a:t>of Laxatives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7012832"/>
              </p:ext>
            </p:extLst>
          </p:nvPr>
        </p:nvGraphicFramePr>
        <p:xfrm>
          <a:off x="457200" y="1600200"/>
          <a:ext cx="8229600" cy="36728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Osmotic Laxatives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lactulose </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Cephulac</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30–60 mL/d </a:t>
                      </a:r>
                      <a:r>
                        <a:rPr lang="en-US" sz="1600" b="0" kern="1200" dirty="0" err="1" smtClean="0">
                          <a:solidFill>
                            <a:schemeClr val="tx1"/>
                          </a:solidFill>
                          <a:effectLst/>
                          <a:latin typeface="+mn-lt"/>
                          <a:ea typeface="+mn-ea"/>
                          <a:cs typeface="+mn-cs"/>
                        </a:rPr>
                        <a:t>prn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magnesium citrate </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Citrate of Magnesia, </a:t>
                      </a:r>
                      <a:r>
                        <a:rPr lang="en-US" sz="1600" b="0" kern="1200" dirty="0" err="1" smtClean="0">
                          <a:solidFill>
                            <a:schemeClr val="tx1"/>
                          </a:solidFill>
                          <a:effectLst/>
                          <a:latin typeface="+mn-lt"/>
                          <a:ea typeface="+mn-ea"/>
                          <a:cs typeface="+mn-cs"/>
                        </a:rPr>
                        <a:t>Citroma</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240 mL/d in 8 </a:t>
                      </a:r>
                      <a:r>
                        <a:rPr lang="en-US" sz="1600" b="0" kern="1200" dirty="0" err="1" smtClean="0">
                          <a:solidFill>
                            <a:schemeClr val="tx1"/>
                          </a:solidFill>
                          <a:effectLst/>
                          <a:latin typeface="+mn-lt"/>
                          <a:ea typeface="+mn-ea"/>
                          <a:cs typeface="+mn-cs"/>
                        </a:rPr>
                        <a:t>oz</a:t>
                      </a:r>
                      <a:r>
                        <a:rPr lang="en-US" sz="1600" b="0" kern="1200" dirty="0" smtClean="0">
                          <a:solidFill>
                            <a:schemeClr val="tx1"/>
                          </a:solidFill>
                          <a:effectLst/>
                          <a:latin typeface="+mn-lt"/>
                          <a:ea typeface="+mn-ea"/>
                          <a:cs typeface="+mn-cs"/>
                        </a:rPr>
                        <a:t> of water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magnesium</a:t>
                      </a:r>
                      <a:r>
                        <a:rPr lang="de-DE" sz="1600" b="0" kern="1200" dirty="0" smtClean="0">
                          <a:solidFill>
                            <a:schemeClr val="tx1"/>
                          </a:solidFill>
                          <a:effectLst/>
                          <a:latin typeface="+mn-lt"/>
                          <a:ea typeface="+mn-ea"/>
                          <a:cs typeface="+mn-cs"/>
                        </a:rPr>
                        <a:t> </a:t>
                      </a:r>
                      <a:r>
                        <a:rPr lang="de-DE" sz="1600" b="0" kern="1200" dirty="0" err="1" smtClean="0">
                          <a:solidFill>
                            <a:schemeClr val="tx1"/>
                          </a:solidFill>
                          <a:effectLst/>
                          <a:latin typeface="+mn-lt"/>
                          <a:ea typeface="+mn-ea"/>
                          <a:cs typeface="+mn-cs"/>
                        </a:rPr>
                        <a:t>hydroxide</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Milk of Magnesia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2.4–4.8 g (30–60 mL)/d in 1 or more</a:t>
                      </a:r>
                      <a:r>
                        <a:rPr lang="en-US" sz="1600" b="0" kern="1200" baseline="0" dirty="0" smtClean="0">
                          <a:solidFill>
                            <a:schemeClr val="tx1"/>
                          </a:solidFill>
                          <a:effectLst/>
                          <a:latin typeface="+mn-lt"/>
                          <a:ea typeface="+mn-ea"/>
                          <a:cs typeface="+mn-cs"/>
                        </a:rPr>
                        <a:t> </a:t>
                      </a:r>
                      <a:r>
                        <a:rPr lang="en-US" sz="1600" b="0" kern="1200" dirty="0" smtClean="0">
                          <a:solidFill>
                            <a:schemeClr val="tx1"/>
                          </a:solidFill>
                          <a:effectLst/>
                          <a:latin typeface="+mn-lt"/>
                          <a:ea typeface="+mn-ea"/>
                          <a:cs typeface="+mn-cs"/>
                        </a:rPr>
                        <a:t>divided doses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magnesium sulfate </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kern="1200" dirty="0" smtClean="0">
                          <a:solidFill>
                            <a:schemeClr val="tx1"/>
                          </a:solidFill>
                          <a:effectLst/>
                          <a:latin typeface="+mn-lt"/>
                          <a:ea typeface="+mn-ea"/>
                          <a:cs typeface="+mn-cs"/>
                        </a:rPr>
                        <a:t>Epsom Salt </a:t>
                      </a:r>
                      <a:endParaRPr lang="nb-N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10–15 g/d in 8 </a:t>
                      </a:r>
                      <a:r>
                        <a:rPr lang="en-US" sz="1600" b="0" kern="1200" dirty="0" err="1" smtClean="0">
                          <a:solidFill>
                            <a:schemeClr val="tx1"/>
                          </a:solidFill>
                          <a:effectLst/>
                          <a:latin typeface="+mn-lt"/>
                          <a:ea typeface="+mn-ea"/>
                          <a:cs typeface="+mn-cs"/>
                        </a:rPr>
                        <a:t>oz</a:t>
                      </a:r>
                      <a:r>
                        <a:rPr lang="en-US" sz="1600" b="0" kern="1200" dirty="0" smtClean="0">
                          <a:solidFill>
                            <a:schemeClr val="tx1"/>
                          </a:solidFill>
                          <a:effectLst/>
                          <a:latin typeface="+mn-lt"/>
                          <a:ea typeface="+mn-ea"/>
                          <a:cs typeface="+mn-cs"/>
                        </a:rPr>
                        <a:t> of water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bid, twice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2516917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34-3 </a:t>
            </a:r>
            <a:r>
              <a:rPr lang="en-US" dirty="0" smtClean="0"/>
              <a:t>Categories </a:t>
            </a:r>
            <a:r>
              <a:rPr lang="en-US" dirty="0"/>
              <a:t>of Laxatives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1191459"/>
              </p:ext>
            </p:extLst>
          </p:nvPr>
        </p:nvGraphicFramePr>
        <p:xfrm>
          <a:off x="457200" y="1600200"/>
          <a:ext cx="8229600" cy="41960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Stool Softeners</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docusate</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calcium</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Surfak</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50–500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docusate</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potassium</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Dialose</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50–500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docusate</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sodium</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Colace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50–500 mg/d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50–100 mg added to enema fluid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p>
                      <a:r>
                        <a:rPr lang="en-US" sz="1600" dirty="0" smtClean="0"/>
                        <a:t>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smtClean="0">
                          <a:solidFill>
                            <a:schemeClr val="tx1"/>
                          </a:solidFill>
                          <a:effectLst/>
                          <a:latin typeface="+mn-lt"/>
                          <a:ea typeface="+mn-ea"/>
                          <a:cs typeface="+mn-cs"/>
                        </a:rPr>
                        <a:t>glycerin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smtClean="0">
                          <a:solidFill>
                            <a:schemeClr val="tx1"/>
                          </a:solidFill>
                          <a:effectLst/>
                          <a:latin typeface="+mn-lt"/>
                          <a:ea typeface="+mn-ea"/>
                          <a:cs typeface="+mn-cs"/>
                        </a:rPr>
                        <a:t>Glycerol, </a:t>
                      </a:r>
                      <a:r>
                        <a:rPr lang="cs-CZ" sz="1600" b="0" kern="1200" dirty="0" err="1" smtClean="0">
                          <a:solidFill>
                            <a:schemeClr val="tx1"/>
                          </a:solidFill>
                          <a:effectLst/>
                          <a:latin typeface="+mn-lt"/>
                          <a:ea typeface="+mn-ea"/>
                          <a:cs typeface="+mn-cs"/>
                        </a:rPr>
                        <a:t>Osmoglyn</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Insert 1 suppository of 5–15 mL of enema</a:t>
                      </a:r>
                      <a:r>
                        <a:rPr lang="en-US" sz="1600" b="0" kern="1200" baseline="0" dirty="0" smtClean="0">
                          <a:solidFill>
                            <a:schemeClr val="tx1"/>
                          </a:solidFill>
                          <a:effectLst/>
                          <a:latin typeface="+mn-lt"/>
                          <a:ea typeface="+mn-ea"/>
                          <a:cs typeface="+mn-cs"/>
                        </a:rPr>
                        <a:t> </a:t>
                      </a:r>
                      <a:r>
                        <a:rPr lang="en-US" sz="1600" b="0" kern="1200" dirty="0" smtClean="0">
                          <a:solidFill>
                            <a:schemeClr val="tx1"/>
                          </a:solidFill>
                          <a:effectLst/>
                          <a:latin typeface="+mn-lt"/>
                          <a:ea typeface="+mn-ea"/>
                          <a:cs typeface="+mn-cs"/>
                        </a:rPr>
                        <a:t>high into rectum and retain for 15 min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bid, twice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67091233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34-3 </a:t>
            </a:r>
            <a:r>
              <a:rPr lang="en-US" dirty="0" smtClean="0"/>
              <a:t>Categories </a:t>
            </a:r>
            <a:r>
              <a:rPr lang="en-US" dirty="0"/>
              <a:t>of Laxatives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659719"/>
              </p:ext>
            </p:extLst>
          </p:nvPr>
        </p:nvGraphicFramePr>
        <p:xfrm>
          <a:off x="457200" y="1600200"/>
          <a:ext cx="8229600" cy="39420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dirty="0" smtClean="0">
                          <a:solidFill>
                            <a:schemeClr val="tx1"/>
                          </a:solidFill>
                          <a:effectLst/>
                          <a:latin typeface="+mn-lt"/>
                          <a:ea typeface="+mn-ea"/>
                          <a:cs typeface="+mn-cs"/>
                        </a:rPr>
                        <a:t>Stimulant Laxatives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err="1" smtClean="0">
                          <a:solidFill>
                            <a:schemeClr val="tx1"/>
                          </a:solidFill>
                          <a:effectLst/>
                          <a:latin typeface="+mn-lt"/>
                          <a:ea typeface="+mn-ea"/>
                          <a:cs typeface="+mn-cs"/>
                        </a:rPr>
                        <a:t>bisacodyl</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smtClean="0">
                          <a:solidFill>
                            <a:schemeClr val="tx1"/>
                          </a:solidFill>
                          <a:effectLst/>
                          <a:latin typeface="+mn-lt"/>
                          <a:ea typeface="+mn-ea"/>
                          <a:cs typeface="+mn-cs"/>
                        </a:rPr>
                        <a:t>Apo-</a:t>
                      </a:r>
                      <a:r>
                        <a:rPr lang="fr-FR" sz="1600" b="0" kern="1200" dirty="0" err="1" smtClean="0">
                          <a:solidFill>
                            <a:schemeClr val="tx1"/>
                          </a:solidFill>
                          <a:effectLst/>
                          <a:latin typeface="+mn-lt"/>
                          <a:ea typeface="+mn-ea"/>
                          <a:cs typeface="+mn-cs"/>
                        </a:rPr>
                        <a:t>Bisacodyl</a:t>
                      </a:r>
                      <a:r>
                        <a:rPr lang="fr-FR" sz="1600" b="0" kern="1200" dirty="0" smtClean="0">
                          <a:solidFill>
                            <a:schemeClr val="tx1"/>
                          </a:solidFill>
                          <a:effectLst/>
                          <a:latin typeface="+mn-lt"/>
                          <a:ea typeface="+mn-ea"/>
                          <a:cs typeface="+mn-cs"/>
                        </a:rPr>
                        <a:t>, </a:t>
                      </a:r>
                      <a:r>
                        <a:rPr lang="fr-FR" sz="1600" b="0" kern="1200" dirty="0" err="1" smtClean="0">
                          <a:solidFill>
                            <a:schemeClr val="tx1"/>
                          </a:solidFill>
                          <a:effectLst/>
                          <a:latin typeface="+mn-lt"/>
                          <a:ea typeface="+mn-ea"/>
                          <a:cs typeface="+mn-cs"/>
                        </a:rPr>
                        <a:t>Dulcolax</a:t>
                      </a:r>
                      <a:r>
                        <a:rPr lang="fr-FR" sz="1600" b="0" kern="1200" dirty="0" smtClean="0">
                          <a:solidFill>
                            <a:schemeClr val="tx1"/>
                          </a:solidFill>
                          <a:effectLst/>
                          <a:latin typeface="+mn-lt"/>
                          <a:ea typeface="+mn-ea"/>
                          <a:cs typeface="+mn-cs"/>
                        </a:rPr>
                        <a: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5–15 mg </a:t>
                      </a:r>
                      <a:r>
                        <a:rPr lang="en-US" sz="1600" b="0" kern="1200" dirty="0" err="1" smtClean="0">
                          <a:solidFill>
                            <a:schemeClr val="tx1"/>
                          </a:solidFill>
                          <a:effectLst/>
                          <a:latin typeface="+mn-lt"/>
                          <a:ea typeface="+mn-ea"/>
                          <a:cs typeface="+mn-cs"/>
                        </a:rPr>
                        <a:t>prn</a:t>
                      </a:r>
                      <a:r>
                        <a:rPr lang="en-US" sz="1600" b="0" kern="1200" dirty="0" smtClean="0">
                          <a:solidFill>
                            <a:schemeClr val="tx1"/>
                          </a:solidFill>
                          <a:effectLst/>
                          <a:latin typeface="+mn-lt"/>
                          <a:ea typeface="+mn-ea"/>
                          <a:cs typeface="+mn-cs"/>
                        </a:rPr>
                        <a:t> (maximum: 30 mg for special</a:t>
                      </a:r>
                      <a:r>
                        <a:rPr lang="en-US" sz="1600" b="0" kern="1200" baseline="0" dirty="0" smtClean="0">
                          <a:solidFill>
                            <a:schemeClr val="tx1"/>
                          </a:solidFill>
                          <a:effectLst/>
                          <a:latin typeface="+mn-lt"/>
                          <a:ea typeface="+mn-ea"/>
                          <a:cs typeface="+mn-cs"/>
                        </a:rPr>
                        <a:t> </a:t>
                      </a:r>
                      <a:r>
                        <a:rPr lang="en-US" sz="1600" b="0" kern="1200" dirty="0" smtClean="0">
                          <a:solidFill>
                            <a:schemeClr val="tx1"/>
                          </a:solidFill>
                          <a:effectLst/>
                          <a:latin typeface="+mn-lt"/>
                          <a:ea typeface="+mn-ea"/>
                          <a:cs typeface="+mn-cs"/>
                        </a:rPr>
                        <a:t>procedures) </a:t>
                      </a:r>
                      <a:endParaRPr lang="en-US"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 mg </a:t>
                      </a:r>
                      <a:r>
                        <a:rPr lang="en-US" sz="1600" b="0" kern="1200" dirty="0" err="1" smtClean="0">
                          <a:solidFill>
                            <a:schemeClr val="tx1"/>
                          </a:solidFill>
                          <a:effectLst/>
                          <a:latin typeface="+mn-lt"/>
                          <a:ea typeface="+mn-ea"/>
                          <a:cs typeface="+mn-cs"/>
                        </a:rPr>
                        <a:t>prn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p>
                      <a:endParaRPr lang="en-US" sz="1600" dirty="0" smtClean="0"/>
                    </a:p>
                    <a:p>
                      <a:endParaRPr lang="en-US" sz="1600" dirty="0" smtClean="0"/>
                    </a:p>
                    <a:p>
                      <a:r>
                        <a:rPr lang="en-US" sz="1600" dirty="0" smtClean="0"/>
                        <a:t>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cascara sagrada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Cascara </a:t>
                      </a:r>
                      <a:r>
                        <a:rPr lang="en-US" sz="1600" b="0" kern="1200" dirty="0" err="1" smtClean="0">
                          <a:solidFill>
                            <a:schemeClr val="tx1"/>
                          </a:solidFill>
                          <a:effectLst/>
                          <a:latin typeface="+mn-lt"/>
                          <a:ea typeface="+mn-ea"/>
                          <a:cs typeface="+mn-cs"/>
                        </a:rPr>
                        <a:t>Sagrada</a:t>
                      </a:r>
                      <a:r>
                        <a:rPr lang="en-US" sz="1600" b="0" kern="1200" dirty="0" smtClean="0">
                          <a:solidFill>
                            <a:schemeClr val="tx1"/>
                          </a:solidFill>
                          <a:effectLst/>
                          <a:latin typeface="+mn-lt"/>
                          <a:ea typeface="+mn-ea"/>
                          <a:cs typeface="+mn-cs"/>
                        </a:rPr>
                        <a:t> Aromatic Fluid-extract, Cascara </a:t>
                      </a:r>
                      <a:r>
                        <a:rPr lang="en-US" sz="1600" b="0" kern="1200" dirty="0" err="1" smtClean="0">
                          <a:solidFill>
                            <a:schemeClr val="tx1"/>
                          </a:solidFill>
                          <a:effectLst/>
                          <a:latin typeface="+mn-lt"/>
                          <a:ea typeface="+mn-ea"/>
                          <a:cs typeface="+mn-cs"/>
                        </a:rPr>
                        <a:t>Sagrada</a:t>
                      </a:r>
                      <a:r>
                        <a:rPr lang="en-US" sz="1600" b="0" kern="1200" dirty="0" smtClean="0">
                          <a:solidFill>
                            <a:schemeClr val="tx1"/>
                          </a:solidFill>
                          <a:effectLst/>
                          <a:latin typeface="+mn-lt"/>
                          <a:ea typeface="+mn-ea"/>
                          <a:cs typeface="+mn-cs"/>
                        </a:rPr>
                        <a:t> Fluidextract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Tablets: 325–1,000 mg/d Aromatic</a:t>
                      </a:r>
                      <a:r>
                        <a:rPr lang="en-US" sz="1600" b="0" kern="1200" baseline="0" dirty="0" smtClean="0">
                          <a:solidFill>
                            <a:schemeClr val="tx1"/>
                          </a:solidFill>
                          <a:effectLst/>
                          <a:latin typeface="+mn-lt"/>
                          <a:ea typeface="+mn-ea"/>
                          <a:cs typeface="+mn-cs"/>
                        </a:rPr>
                        <a:t> </a:t>
                      </a:r>
                      <a:r>
                        <a:rPr lang="en-US" sz="1600" b="0" kern="1200" dirty="0" smtClean="0">
                          <a:solidFill>
                            <a:schemeClr val="tx1"/>
                          </a:solidFill>
                          <a:effectLst/>
                          <a:latin typeface="+mn-lt"/>
                          <a:ea typeface="+mn-ea"/>
                          <a:cs typeface="+mn-cs"/>
                        </a:rPr>
                        <a:t>Fluidextract: 2–6 mL/d; Fluidextract: 0.5–1.5 mL/d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bid, twice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55544035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34-3 </a:t>
            </a:r>
            <a:r>
              <a:rPr lang="en-US" dirty="0" smtClean="0"/>
              <a:t>Categories </a:t>
            </a:r>
            <a:r>
              <a:rPr lang="en-US" dirty="0"/>
              <a:t>of Laxatives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0678594"/>
              </p:ext>
            </p:extLst>
          </p:nvPr>
        </p:nvGraphicFramePr>
        <p:xfrm>
          <a:off x="457200" y="1600200"/>
          <a:ext cx="8229600" cy="3362959"/>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dirty="0" smtClean="0">
                          <a:solidFill>
                            <a:schemeClr val="tx1"/>
                          </a:solidFill>
                          <a:effectLst/>
                          <a:latin typeface="+mn-lt"/>
                          <a:ea typeface="+mn-ea"/>
                          <a:cs typeface="+mn-cs"/>
                        </a:rPr>
                        <a:t>Stimulant Laxatives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senna</a:t>
                      </a:r>
                      <a:r>
                        <a:rPr lang="fi-FI" sz="1600" b="0" kern="1200" dirty="0" smtClean="0">
                          <a:solidFill>
                            <a:schemeClr val="tx1"/>
                          </a:solidFill>
                          <a:effectLst/>
                          <a:latin typeface="+mn-lt"/>
                          <a:ea typeface="+mn-ea"/>
                          <a:cs typeface="+mn-cs"/>
                        </a:rPr>
                        <a:t> (</a:t>
                      </a:r>
                      <a:r>
                        <a:rPr lang="fi-FI" sz="1600" b="0" kern="1200" dirty="0" err="1" smtClean="0">
                          <a:solidFill>
                            <a:schemeClr val="tx1"/>
                          </a:solidFill>
                          <a:effectLst/>
                          <a:latin typeface="+mn-lt"/>
                          <a:ea typeface="+mn-ea"/>
                          <a:cs typeface="+mn-cs"/>
                        </a:rPr>
                        <a:t>sennosides</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Black-Draught, </a:t>
                      </a:r>
                      <a:r>
                        <a:rPr lang="en-US" sz="1600" b="0" kern="1200" dirty="0" err="1" smtClean="0">
                          <a:solidFill>
                            <a:schemeClr val="tx1"/>
                          </a:solidFill>
                          <a:effectLst/>
                          <a:latin typeface="+mn-lt"/>
                          <a:ea typeface="+mn-ea"/>
                          <a:cs typeface="+mn-cs"/>
                        </a:rPr>
                        <a:t>Senokot</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Standard concentrate: 1–2 tablets or 1/2–1 </a:t>
                      </a:r>
                      <a:r>
                        <a:rPr lang="en-US" sz="1600" b="0" kern="1200" dirty="0" err="1" smtClean="0">
                          <a:solidFill>
                            <a:schemeClr val="tx1"/>
                          </a:solidFill>
                          <a:effectLst/>
                          <a:latin typeface="+mn-lt"/>
                          <a:ea typeface="+mn-ea"/>
                          <a:cs typeface="+mn-cs"/>
                        </a:rPr>
                        <a:t>tsp</a:t>
                      </a:r>
                      <a:r>
                        <a:rPr lang="en-US" sz="1600" b="0" kern="1200" dirty="0" smtClean="0">
                          <a:solidFill>
                            <a:schemeClr val="tx1"/>
                          </a:solidFill>
                          <a:effectLst/>
                          <a:latin typeface="+mn-lt"/>
                          <a:ea typeface="+mn-ea"/>
                          <a:cs typeface="+mn-cs"/>
                        </a:rPr>
                        <a:t> at bedtime (maximum: 4 tablets or 2 </a:t>
                      </a:r>
                      <a:r>
                        <a:rPr lang="en-US" sz="1600" b="0" kern="1200" dirty="0" err="1" smtClean="0">
                          <a:solidFill>
                            <a:schemeClr val="tx1"/>
                          </a:solidFill>
                          <a:effectLst/>
                          <a:latin typeface="+mn-lt"/>
                          <a:ea typeface="+mn-ea"/>
                          <a:cs typeface="+mn-cs"/>
                        </a:rPr>
                        <a:t>tsp</a:t>
                      </a:r>
                      <a:r>
                        <a:rPr lang="en-US" sz="1600" b="0" kern="1200" dirty="0" smtClean="0">
                          <a:solidFill>
                            <a:schemeClr val="tx1"/>
                          </a:solidFill>
                          <a:effectLst/>
                          <a:latin typeface="+mn-lt"/>
                          <a:ea typeface="+mn-ea"/>
                          <a:cs typeface="+mn-cs"/>
                        </a:rPr>
                        <a:t> bid); syrup: 10–15 mL at bedtime</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bid, twice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6948607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34-3 </a:t>
            </a:r>
            <a:r>
              <a:rPr lang="en-US" dirty="0" smtClean="0"/>
              <a:t>Categories </a:t>
            </a:r>
            <a:r>
              <a:rPr lang="en-US" dirty="0"/>
              <a:t>of Laxatives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02521195"/>
              </p:ext>
            </p:extLst>
          </p:nvPr>
        </p:nvGraphicFramePr>
        <p:xfrm>
          <a:off x="457200" y="1600200"/>
          <a:ext cx="8229600" cy="27228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Bulk-Forming Laxatives</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smtClean="0">
                          <a:solidFill>
                            <a:schemeClr val="tx1"/>
                          </a:solidFill>
                          <a:effectLst/>
                          <a:latin typeface="+mn-lt"/>
                          <a:ea typeface="+mn-ea"/>
                          <a:cs typeface="+mn-cs"/>
                        </a:rPr>
                        <a:t>calcium </a:t>
                      </a:r>
                      <a:r>
                        <a:rPr lang="sv-SE" sz="1600" b="0" kern="1200" dirty="0" err="1" smtClean="0">
                          <a:solidFill>
                            <a:schemeClr val="tx1"/>
                          </a:solidFill>
                          <a:effectLst/>
                          <a:latin typeface="+mn-lt"/>
                          <a:ea typeface="+mn-ea"/>
                          <a:cs typeface="+mn-cs"/>
                        </a:rPr>
                        <a:t>polycarbophil</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FiberCon</a:t>
                      </a:r>
                      <a:r>
                        <a:rPr lang="tr-TR" sz="1600" b="0" kern="1200" dirty="0" smtClean="0">
                          <a:solidFill>
                            <a:schemeClr val="tx1"/>
                          </a:solidFill>
                          <a:effectLst/>
                          <a:latin typeface="+mn-lt"/>
                          <a:ea typeface="+mn-ea"/>
                          <a:cs typeface="+mn-cs"/>
                        </a:rPr>
                        <a:t>, </a:t>
                      </a:r>
                      <a:r>
                        <a:rPr lang="tr-TR" sz="1600" b="0" kern="1200" dirty="0" err="1" smtClean="0">
                          <a:solidFill>
                            <a:schemeClr val="tx1"/>
                          </a:solidFill>
                          <a:effectLst/>
                          <a:latin typeface="+mn-lt"/>
                          <a:ea typeface="+mn-ea"/>
                          <a:cs typeface="+mn-cs"/>
                        </a:rPr>
                        <a:t>Mitrolan</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 g </a:t>
                      </a:r>
                      <a:r>
                        <a:rPr lang="es-ES_tradnl" sz="1600" b="0" kern="1200" dirty="0" err="1" smtClean="0">
                          <a:solidFill>
                            <a:schemeClr val="tx1"/>
                          </a:solidFill>
                          <a:effectLst/>
                          <a:latin typeface="+mn-lt"/>
                          <a:ea typeface="+mn-ea"/>
                          <a:cs typeface="+mn-cs"/>
                        </a:rPr>
                        <a:t>qid</a:t>
                      </a:r>
                      <a:r>
                        <a:rPr lang="es-ES_tradnl" sz="1600" b="0" kern="1200" dirty="0" smtClean="0">
                          <a:solidFill>
                            <a:schemeClr val="tx1"/>
                          </a:solidFill>
                          <a:effectLst/>
                          <a:latin typeface="+mn-lt"/>
                          <a:ea typeface="+mn-ea"/>
                          <a:cs typeface="+mn-cs"/>
                        </a:rPr>
                        <a:t> </a:t>
                      </a:r>
                      <a:r>
                        <a:rPr lang="es-ES_tradnl" sz="1600" b="0" kern="1200" dirty="0" err="1" smtClean="0">
                          <a:solidFill>
                            <a:schemeClr val="tx1"/>
                          </a:solidFill>
                          <a:effectLst/>
                          <a:latin typeface="+mn-lt"/>
                          <a:ea typeface="+mn-ea"/>
                          <a:cs typeface="+mn-cs"/>
                        </a:rPr>
                        <a:t>prn</a:t>
                      </a:r>
                      <a:r>
                        <a:rPr lang="es-ES_tradnl" sz="1600" b="0" kern="1200" dirty="0" smtClean="0">
                          <a:solidFill>
                            <a:schemeClr val="tx1"/>
                          </a:solidFill>
                          <a:effectLst/>
                          <a:latin typeface="+mn-lt"/>
                          <a:ea typeface="+mn-ea"/>
                          <a:cs typeface="+mn-cs"/>
                        </a:rPr>
                        <a:t> (</a:t>
                      </a:r>
                      <a:r>
                        <a:rPr lang="es-ES_tradnl" sz="1600" b="0" kern="1200" dirty="0" err="1" smtClean="0">
                          <a:solidFill>
                            <a:schemeClr val="tx1"/>
                          </a:solidFill>
                          <a:effectLst/>
                          <a:latin typeface="+mn-lt"/>
                          <a:ea typeface="+mn-ea"/>
                          <a:cs typeface="+mn-cs"/>
                        </a:rPr>
                        <a:t>maximum</a:t>
                      </a:r>
                      <a:r>
                        <a:rPr lang="es-ES_tradnl" sz="1600" b="0" kern="1200" dirty="0" smtClean="0">
                          <a:solidFill>
                            <a:schemeClr val="tx1"/>
                          </a:solidFill>
                          <a:effectLst/>
                          <a:latin typeface="+mn-lt"/>
                          <a:ea typeface="+mn-ea"/>
                          <a:cs typeface="+mn-cs"/>
                        </a:rPr>
                        <a:t>: 6 g/d)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psyllium</a:t>
                      </a:r>
                      <a:r>
                        <a:rPr lang="fi-FI" sz="1600" b="0" kern="1200" dirty="0" smtClean="0">
                          <a:solidFill>
                            <a:schemeClr val="tx1"/>
                          </a:solidFill>
                          <a:effectLst/>
                          <a:latin typeface="+mn-lt"/>
                          <a:ea typeface="+mn-ea"/>
                          <a:cs typeface="+mn-cs"/>
                        </a:rPr>
                        <a:t> </a:t>
                      </a:r>
                      <a:r>
                        <a:rPr lang="fi-FI" sz="1600" b="0" kern="1200" dirty="0" err="1" smtClean="0">
                          <a:solidFill>
                            <a:schemeClr val="tx1"/>
                          </a:solidFill>
                          <a:effectLst/>
                          <a:latin typeface="+mn-lt"/>
                          <a:ea typeface="+mn-ea"/>
                          <a:cs typeface="+mn-cs"/>
                        </a:rPr>
                        <a:t>hydrophilic</a:t>
                      </a:r>
                      <a:r>
                        <a:rPr lang="fi-FI" sz="1600" b="0" kern="1200" dirty="0" smtClean="0">
                          <a:solidFill>
                            <a:schemeClr val="tx1"/>
                          </a:solidFill>
                          <a:effectLst/>
                          <a:latin typeface="+mn-lt"/>
                          <a:ea typeface="+mn-ea"/>
                          <a:cs typeface="+mn-cs"/>
                        </a:rPr>
                        <a:t> </a:t>
                      </a:r>
                      <a:r>
                        <a:rPr lang="fi-FI" sz="1600" b="0" kern="1200" dirty="0" err="1" smtClean="0">
                          <a:solidFill>
                            <a:schemeClr val="tx1"/>
                          </a:solidFill>
                          <a:effectLst/>
                          <a:latin typeface="+mn-lt"/>
                          <a:ea typeface="+mn-ea"/>
                          <a:cs typeface="+mn-cs"/>
                        </a:rPr>
                        <a:t>mucilloid</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Metamucil</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1–2 rounded </a:t>
                      </a:r>
                      <a:r>
                        <a:rPr lang="en-US" sz="1600" b="0" kern="1200" dirty="0" err="1" smtClean="0">
                          <a:solidFill>
                            <a:schemeClr val="tx1"/>
                          </a:solidFill>
                          <a:effectLst/>
                          <a:latin typeface="+mn-lt"/>
                          <a:ea typeface="+mn-ea"/>
                          <a:cs typeface="+mn-cs"/>
                        </a:rPr>
                        <a:t>tsp</a:t>
                      </a:r>
                      <a:r>
                        <a:rPr lang="en-US" sz="1600" b="0" kern="1200" dirty="0" smtClean="0">
                          <a:solidFill>
                            <a:schemeClr val="tx1"/>
                          </a:solidFill>
                          <a:effectLst/>
                          <a:latin typeface="+mn-lt"/>
                          <a:ea typeface="+mn-ea"/>
                          <a:cs typeface="+mn-cs"/>
                        </a:rPr>
                        <a:t> or 1 packet 1–3 times/d </a:t>
                      </a:r>
                      <a:r>
                        <a:rPr lang="en-US" sz="1600" b="0" kern="1200" dirty="0" err="1" smtClean="0">
                          <a:solidFill>
                            <a:schemeClr val="tx1"/>
                          </a:solidFill>
                          <a:effectLst/>
                          <a:latin typeface="+mn-lt"/>
                          <a:ea typeface="+mn-ea"/>
                          <a:cs typeface="+mn-cs"/>
                        </a:rPr>
                        <a:t>prn</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bid, twice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8730232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Osmotic </a:t>
            </a:r>
            <a:r>
              <a:rPr lang="en-US" dirty="0" smtClean="0"/>
              <a:t>Laxatives</a:t>
            </a:r>
          </a:p>
          <a:p>
            <a:pPr lvl="1"/>
            <a:r>
              <a:rPr lang="en-US" dirty="0" smtClean="0"/>
              <a:t>Sodium </a:t>
            </a:r>
            <a:r>
              <a:rPr lang="en-US" dirty="0"/>
              <a:t>and magnesium ions </a:t>
            </a:r>
          </a:p>
          <a:p>
            <a:pPr lvl="2"/>
            <a:r>
              <a:rPr lang="en-US" dirty="0"/>
              <a:t>Attract water into bowel </a:t>
            </a:r>
          </a:p>
          <a:p>
            <a:pPr lvl="2"/>
            <a:r>
              <a:rPr lang="en-US" dirty="0"/>
              <a:t>Causing a more liquid stool</a:t>
            </a:r>
          </a:p>
          <a:p>
            <a:pPr lvl="1"/>
            <a:r>
              <a:rPr lang="en-US" dirty="0" err="1" smtClean="0"/>
              <a:t>Adminstered</a:t>
            </a:r>
            <a:r>
              <a:rPr lang="en-US" dirty="0" smtClean="0"/>
              <a:t> for: </a:t>
            </a:r>
            <a:endParaRPr lang="en-US" dirty="0"/>
          </a:p>
          <a:p>
            <a:pPr lvl="2"/>
            <a:r>
              <a:rPr lang="en-US" dirty="0"/>
              <a:t>Short-term treatment of occasional constipation</a:t>
            </a:r>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377905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Osmotic </a:t>
            </a:r>
            <a:r>
              <a:rPr lang="en-US" dirty="0" smtClean="0"/>
              <a:t>Laxatives</a:t>
            </a:r>
          </a:p>
          <a:p>
            <a:pPr lvl="1"/>
            <a:r>
              <a:rPr lang="en-US" dirty="0"/>
              <a:t>Adverse effects  </a:t>
            </a:r>
          </a:p>
          <a:p>
            <a:pPr lvl="2"/>
            <a:r>
              <a:rPr lang="en-US" dirty="0"/>
              <a:t>Nausea, vomiting</a:t>
            </a:r>
          </a:p>
          <a:p>
            <a:pPr lvl="2"/>
            <a:r>
              <a:rPr lang="en-US" dirty="0"/>
              <a:t>Cramps</a:t>
            </a:r>
          </a:p>
          <a:p>
            <a:pPr lvl="2"/>
            <a:r>
              <a:rPr lang="en-US" dirty="0"/>
              <a:t>Diarrhea</a:t>
            </a:r>
          </a:p>
          <a:p>
            <a:pPr lvl="2"/>
            <a:r>
              <a:rPr lang="en-US" dirty="0"/>
              <a:t>Weakness</a:t>
            </a:r>
          </a:p>
          <a:p>
            <a:pPr lvl="2"/>
            <a:r>
              <a:rPr lang="en-US" dirty="0"/>
              <a:t>Lethargy</a:t>
            </a:r>
          </a:p>
          <a:p>
            <a:pPr lvl="2"/>
            <a:r>
              <a:rPr lang="en-US" dirty="0"/>
              <a:t>Electrolyte </a:t>
            </a:r>
            <a:r>
              <a:rPr lang="en-US" dirty="0" smtClean="0"/>
              <a:t>imbalance</a:t>
            </a:r>
            <a:endParaRPr lang="en-US" dirty="0"/>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29119463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Osmotic </a:t>
            </a:r>
            <a:r>
              <a:rPr lang="en-US" dirty="0" smtClean="0"/>
              <a:t>Laxatives</a:t>
            </a:r>
          </a:p>
          <a:p>
            <a:pPr lvl="1"/>
            <a:r>
              <a:rPr lang="en-US" dirty="0"/>
              <a:t>Adverse effects  </a:t>
            </a:r>
          </a:p>
          <a:p>
            <a:pPr lvl="2"/>
            <a:r>
              <a:rPr lang="en-US" dirty="0"/>
              <a:t>Hypotension</a:t>
            </a:r>
          </a:p>
          <a:p>
            <a:pPr lvl="2"/>
            <a:r>
              <a:rPr lang="en-US" dirty="0" err="1"/>
              <a:t>Bradycardia</a:t>
            </a:r>
            <a:endParaRPr lang="en-US" dirty="0"/>
          </a:p>
          <a:p>
            <a:pPr lvl="2"/>
            <a:r>
              <a:rPr lang="en-US" dirty="0"/>
              <a:t>Depression</a:t>
            </a:r>
          </a:p>
          <a:p>
            <a:pPr lvl="2"/>
            <a:r>
              <a:rPr lang="en-US" dirty="0" smtClean="0"/>
              <a:t>Coma</a:t>
            </a:r>
            <a:endParaRPr lang="en-US" dirty="0"/>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1690255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Osmotic </a:t>
            </a:r>
            <a:r>
              <a:rPr lang="en-US" dirty="0" smtClean="0"/>
              <a:t>Laxatives</a:t>
            </a:r>
          </a:p>
          <a:p>
            <a:pPr lvl="1"/>
            <a:r>
              <a:rPr lang="en-US" dirty="0"/>
              <a:t>Contraindications  </a:t>
            </a:r>
          </a:p>
          <a:p>
            <a:pPr lvl="2"/>
            <a:r>
              <a:rPr lang="en-US" dirty="0"/>
              <a:t>Renal impairment</a:t>
            </a:r>
          </a:p>
          <a:p>
            <a:pPr lvl="2"/>
            <a:r>
              <a:rPr lang="en-US" dirty="0"/>
              <a:t>Hypertension</a:t>
            </a:r>
          </a:p>
          <a:p>
            <a:pPr lvl="1"/>
            <a:r>
              <a:rPr lang="en-US" dirty="0"/>
              <a:t>Interactions</a:t>
            </a:r>
          </a:p>
          <a:p>
            <a:pPr lvl="2"/>
            <a:r>
              <a:rPr lang="en-US" dirty="0"/>
              <a:t>None listed</a:t>
            </a:r>
          </a:p>
          <a:p>
            <a:pPr lvl="1"/>
            <a:r>
              <a:rPr lang="en-US" dirty="0"/>
              <a:t>24 to 48 hours are needed for effect to </a:t>
            </a:r>
            <a:r>
              <a:rPr lang="en-US" dirty="0" smtClean="0"/>
              <a:t>occur.</a:t>
            </a:r>
            <a:endParaRPr lang="en-US" dirty="0"/>
          </a:p>
          <a:p>
            <a:pPr lvl="1"/>
            <a:r>
              <a:rPr lang="en-US" dirty="0"/>
              <a:t>Avoid breastfeeding.</a:t>
            </a:r>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98863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Stool </a:t>
            </a:r>
            <a:r>
              <a:rPr lang="en-US" dirty="0" smtClean="0"/>
              <a:t>Softeners</a:t>
            </a:r>
          </a:p>
          <a:p>
            <a:pPr lvl="1"/>
            <a:r>
              <a:rPr lang="en-US" dirty="0"/>
              <a:t>Also called emollients or surfactants</a:t>
            </a:r>
          </a:p>
          <a:p>
            <a:pPr lvl="1"/>
            <a:r>
              <a:rPr lang="en-US" dirty="0"/>
              <a:t>Basically hold water in fecal material</a:t>
            </a:r>
          </a:p>
          <a:p>
            <a:pPr lvl="2"/>
            <a:r>
              <a:rPr lang="en-US" dirty="0"/>
              <a:t>Making it softer and easier to pass</a:t>
            </a:r>
          </a:p>
          <a:p>
            <a:pPr lvl="1"/>
            <a:r>
              <a:rPr lang="en-US" dirty="0"/>
              <a:t>Work very slowly, over days</a:t>
            </a:r>
          </a:p>
          <a:p>
            <a:pPr lvl="1"/>
            <a:r>
              <a:rPr lang="en-US" dirty="0"/>
              <a:t>Administered for:  </a:t>
            </a:r>
          </a:p>
          <a:p>
            <a:pPr lvl="2"/>
            <a:r>
              <a:rPr lang="en-US" dirty="0"/>
              <a:t>Easing bowel movements in constipated patients.</a:t>
            </a:r>
          </a:p>
          <a:p>
            <a:pPr lvl="2"/>
            <a:r>
              <a:rPr lang="en-US" dirty="0"/>
              <a:t>Prophylactic use in those who should avoid straining</a:t>
            </a:r>
            <a:r>
              <a:rPr lang="en-US" dirty="0" smtClean="0"/>
              <a:t>.</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685144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Stool </a:t>
            </a:r>
            <a:r>
              <a:rPr lang="en-US" dirty="0" smtClean="0"/>
              <a:t>Softeners</a:t>
            </a:r>
          </a:p>
          <a:p>
            <a:pPr lvl="1"/>
            <a:r>
              <a:rPr lang="en-US" dirty="0"/>
              <a:t>Adverse effects  </a:t>
            </a:r>
          </a:p>
          <a:p>
            <a:pPr lvl="2"/>
            <a:r>
              <a:rPr lang="en-US" dirty="0"/>
              <a:t>Mild abdominal cramps</a:t>
            </a:r>
          </a:p>
          <a:p>
            <a:pPr lvl="2"/>
            <a:r>
              <a:rPr lang="en-US" dirty="0"/>
              <a:t>Diarrhea</a:t>
            </a:r>
          </a:p>
          <a:p>
            <a:pPr lvl="2"/>
            <a:r>
              <a:rPr lang="en-US" dirty="0"/>
              <a:t>Nausea</a:t>
            </a:r>
          </a:p>
          <a:p>
            <a:pPr lvl="2"/>
            <a:r>
              <a:rPr lang="en-US" dirty="0"/>
              <a:t>Bitter </a:t>
            </a:r>
            <a:r>
              <a:rPr lang="en-US" dirty="0" smtClean="0"/>
              <a:t>taste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3449231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Stool </a:t>
            </a:r>
            <a:r>
              <a:rPr lang="en-US" dirty="0" smtClean="0"/>
              <a:t>Softeners</a:t>
            </a:r>
          </a:p>
          <a:p>
            <a:pPr lvl="1"/>
            <a:r>
              <a:rPr lang="en-US" dirty="0"/>
              <a:t>Contraindications  </a:t>
            </a:r>
          </a:p>
          <a:p>
            <a:pPr lvl="2"/>
            <a:r>
              <a:rPr lang="en-US" dirty="0"/>
              <a:t>Atonic constipation</a:t>
            </a:r>
          </a:p>
          <a:p>
            <a:pPr lvl="2"/>
            <a:r>
              <a:rPr lang="en-US" dirty="0"/>
              <a:t>Nausea and vomiting</a:t>
            </a:r>
          </a:p>
          <a:p>
            <a:pPr lvl="2"/>
            <a:r>
              <a:rPr lang="en-US" dirty="0"/>
              <a:t>Abdominal pain</a:t>
            </a:r>
          </a:p>
          <a:p>
            <a:pPr lvl="2"/>
            <a:r>
              <a:rPr lang="en-US" dirty="0"/>
              <a:t>Intestinal obstruction or perforation</a:t>
            </a:r>
          </a:p>
          <a:p>
            <a:pPr lvl="1"/>
            <a:r>
              <a:rPr lang="en-US" dirty="0" smtClean="0"/>
              <a:t>Interactions</a:t>
            </a:r>
          </a:p>
          <a:p>
            <a:pPr lvl="2"/>
            <a:r>
              <a:rPr lang="en-US" dirty="0"/>
              <a:t>M</a:t>
            </a:r>
            <a:r>
              <a:rPr lang="en-US" dirty="0" smtClean="0"/>
              <a:t>ineral oil</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8144114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Stool </a:t>
            </a:r>
            <a:r>
              <a:rPr lang="en-US" dirty="0" smtClean="0"/>
              <a:t>Softeners</a:t>
            </a:r>
          </a:p>
          <a:p>
            <a:pPr lvl="1"/>
            <a:r>
              <a:rPr lang="en-US" dirty="0"/>
              <a:t>Take sufficient liquids with each dose.</a:t>
            </a:r>
          </a:p>
          <a:p>
            <a:pPr lvl="2"/>
            <a:r>
              <a:rPr lang="en-US" dirty="0"/>
              <a:t>Increase fluid intake during the day.</a:t>
            </a:r>
          </a:p>
          <a:p>
            <a:pPr lvl="1"/>
            <a:r>
              <a:rPr lang="en-US" dirty="0"/>
              <a:t>Not for prolonged dietary management</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1438463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Laxative </a:t>
            </a:r>
            <a:r>
              <a:rPr lang="en-US" dirty="0" smtClean="0"/>
              <a:t>Stimulants</a:t>
            </a:r>
          </a:p>
          <a:p>
            <a:pPr lvl="1"/>
            <a:r>
              <a:rPr lang="en-US" dirty="0"/>
              <a:t>True purgatives  </a:t>
            </a:r>
          </a:p>
          <a:p>
            <a:pPr lvl="2"/>
            <a:r>
              <a:rPr lang="en-US" dirty="0"/>
              <a:t>Directly affect walls of small or large intestine</a:t>
            </a:r>
          </a:p>
          <a:p>
            <a:pPr lvl="2"/>
            <a:r>
              <a:rPr lang="en-US" dirty="0"/>
              <a:t>Cause increase in peristaltic movements</a:t>
            </a:r>
          </a:p>
          <a:p>
            <a:pPr lvl="3"/>
            <a:r>
              <a:rPr lang="en-US" dirty="0"/>
              <a:t>Leading to defecation</a:t>
            </a:r>
          </a:p>
          <a:p>
            <a:pPr lvl="1"/>
            <a:r>
              <a:rPr lang="en-US" dirty="0"/>
              <a:t>Administered for:  </a:t>
            </a:r>
          </a:p>
          <a:p>
            <a:pPr lvl="2"/>
            <a:r>
              <a:rPr lang="en-US" dirty="0"/>
              <a:t>Temporary relief of constipation in various disease conditions</a:t>
            </a:r>
          </a:p>
          <a:p>
            <a:pPr lvl="2"/>
            <a:r>
              <a:rPr lang="en-US" dirty="0"/>
              <a:t>To prevent straining</a:t>
            </a:r>
          </a:p>
          <a:p>
            <a:pPr lvl="3"/>
            <a:r>
              <a:rPr lang="en-US" dirty="0"/>
              <a:t>Sometimes used with magnesium </a:t>
            </a:r>
            <a:r>
              <a:rPr lang="en-US" dirty="0" smtClean="0"/>
              <a:t>hydroxide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856044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Laxative </a:t>
            </a:r>
            <a:r>
              <a:rPr lang="en-US" dirty="0" smtClean="0"/>
              <a:t>Stimulants</a:t>
            </a:r>
          </a:p>
          <a:p>
            <a:pPr lvl="1"/>
            <a:r>
              <a:rPr lang="en-US" dirty="0"/>
              <a:t>Adverse effects  </a:t>
            </a:r>
          </a:p>
          <a:p>
            <a:pPr lvl="2"/>
            <a:r>
              <a:rPr lang="en-US" dirty="0"/>
              <a:t>Anorexia</a:t>
            </a:r>
          </a:p>
          <a:p>
            <a:pPr lvl="2"/>
            <a:r>
              <a:rPr lang="en-US" dirty="0"/>
              <a:t>Nausea</a:t>
            </a:r>
          </a:p>
          <a:p>
            <a:pPr lvl="2"/>
            <a:r>
              <a:rPr lang="en-US" dirty="0"/>
              <a:t>Gripping</a:t>
            </a:r>
          </a:p>
          <a:p>
            <a:pPr lvl="2"/>
            <a:r>
              <a:rPr lang="en-US" dirty="0"/>
              <a:t>Abnormally loose stools</a:t>
            </a:r>
          </a:p>
          <a:p>
            <a:pPr lvl="2"/>
            <a:r>
              <a:rPr lang="en-US" dirty="0"/>
              <a:t>Constipation rebound</a:t>
            </a:r>
          </a:p>
          <a:p>
            <a:pPr lvl="2"/>
            <a:r>
              <a:rPr lang="en-US" dirty="0" err="1"/>
              <a:t>Melanosis</a:t>
            </a:r>
            <a:r>
              <a:rPr lang="en-US" dirty="0"/>
              <a:t> of the colon</a:t>
            </a:r>
          </a:p>
          <a:p>
            <a:pPr lvl="2"/>
            <a:r>
              <a:rPr lang="en-US" dirty="0"/>
              <a:t>Discoloration of urine</a:t>
            </a:r>
          </a:p>
          <a:p>
            <a:pPr lvl="2"/>
            <a:r>
              <a:rPr lang="en-US" dirty="0" smtClean="0"/>
              <a:t>Hypokalemia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8033092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Laxative </a:t>
            </a:r>
            <a:r>
              <a:rPr lang="en-US" dirty="0" smtClean="0"/>
              <a:t>Stimulants</a:t>
            </a:r>
          </a:p>
          <a:p>
            <a:pPr lvl="1"/>
            <a:r>
              <a:rPr lang="en-US" dirty="0"/>
              <a:t>Contraindications  </a:t>
            </a:r>
          </a:p>
          <a:p>
            <a:pPr lvl="2"/>
            <a:r>
              <a:rPr lang="en-US" dirty="0"/>
              <a:t>Abdominal pain</a:t>
            </a:r>
          </a:p>
          <a:p>
            <a:pPr lvl="2"/>
            <a:r>
              <a:rPr lang="en-US" dirty="0"/>
              <a:t>Fecal impaction</a:t>
            </a:r>
          </a:p>
          <a:p>
            <a:pPr lvl="2"/>
            <a:r>
              <a:rPr lang="en-US" dirty="0"/>
              <a:t>GI bleeding</a:t>
            </a:r>
          </a:p>
          <a:p>
            <a:pPr lvl="2"/>
            <a:r>
              <a:rPr lang="en-US" dirty="0"/>
              <a:t>Ulcerations</a:t>
            </a:r>
          </a:p>
          <a:p>
            <a:pPr lvl="2"/>
            <a:r>
              <a:rPr lang="en-US" dirty="0"/>
              <a:t>Appendicitis</a:t>
            </a:r>
          </a:p>
          <a:p>
            <a:pPr lvl="2"/>
            <a:r>
              <a:rPr lang="en-US" dirty="0"/>
              <a:t>Intestinal obstruction</a:t>
            </a:r>
          </a:p>
          <a:p>
            <a:pPr lvl="2"/>
            <a:r>
              <a:rPr lang="en-US" dirty="0"/>
              <a:t>Pregnancy</a:t>
            </a:r>
          </a:p>
          <a:p>
            <a:pPr lvl="2"/>
            <a:r>
              <a:rPr lang="en-US" dirty="0" smtClean="0"/>
              <a:t>CHF</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5432473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Laxative </a:t>
            </a:r>
            <a:r>
              <a:rPr lang="en-US" dirty="0" smtClean="0"/>
              <a:t>Stimulants</a:t>
            </a:r>
          </a:p>
          <a:p>
            <a:pPr lvl="1"/>
            <a:r>
              <a:rPr lang="en-US" dirty="0" smtClean="0"/>
              <a:t>Interactions</a:t>
            </a:r>
          </a:p>
          <a:p>
            <a:pPr lvl="2"/>
            <a:r>
              <a:rPr lang="en-US" dirty="0" smtClean="0"/>
              <a:t>Oral </a:t>
            </a:r>
            <a:r>
              <a:rPr lang="en-US" dirty="0"/>
              <a:t>anticoagulants</a:t>
            </a:r>
          </a:p>
          <a:p>
            <a:pPr lvl="1"/>
            <a:r>
              <a:rPr lang="en-US" dirty="0"/>
              <a:t>Frequent or prolonged use disrupts normal reflex activity of colon and rectum.</a:t>
            </a:r>
          </a:p>
          <a:p>
            <a:pPr lvl="2"/>
            <a:r>
              <a:rPr lang="en-US" dirty="0"/>
              <a:t>This leads to drug dependence for evacuation.</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62331788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Bulk-Forming </a:t>
            </a:r>
            <a:r>
              <a:rPr lang="en-US" dirty="0" smtClean="0"/>
              <a:t>Laxatives</a:t>
            </a:r>
          </a:p>
          <a:p>
            <a:pPr lvl="1"/>
            <a:r>
              <a:rPr lang="en-US" dirty="0"/>
              <a:t>Add bulk to colonic contents</a:t>
            </a:r>
          </a:p>
          <a:p>
            <a:pPr lvl="2"/>
            <a:r>
              <a:rPr lang="en-US" dirty="0"/>
              <a:t>Stimulating forward-propulsive movements</a:t>
            </a:r>
          </a:p>
          <a:p>
            <a:pPr lvl="2"/>
            <a:r>
              <a:rPr lang="en-US" dirty="0"/>
              <a:t>Defecation reflex</a:t>
            </a:r>
          </a:p>
          <a:p>
            <a:pPr lvl="1"/>
            <a:r>
              <a:rPr lang="en-US" dirty="0"/>
              <a:t>Absorb free water in intestinal tract</a:t>
            </a:r>
          </a:p>
          <a:p>
            <a:pPr lvl="2"/>
            <a:r>
              <a:rPr lang="en-US" dirty="0"/>
              <a:t>Oppose dehydrating forces of bowel</a:t>
            </a:r>
          </a:p>
          <a:p>
            <a:pPr lvl="3"/>
            <a:r>
              <a:rPr lang="en-US" dirty="0"/>
              <a:t>Forming a gelatinous mass</a:t>
            </a:r>
          </a:p>
          <a:p>
            <a:pPr lvl="1"/>
            <a:r>
              <a:rPr lang="en-US" dirty="0"/>
              <a:t>Administered for:  </a:t>
            </a:r>
          </a:p>
          <a:p>
            <a:pPr lvl="2"/>
            <a:r>
              <a:rPr lang="en-US" dirty="0"/>
              <a:t>Chronic atonic or spastic constipation</a:t>
            </a:r>
          </a:p>
          <a:p>
            <a:pPr lvl="2"/>
            <a:r>
              <a:rPr lang="en-US" dirty="0"/>
              <a:t>Or when associated with rectal disorders or </a:t>
            </a:r>
            <a:r>
              <a:rPr lang="en-US" dirty="0" err="1"/>
              <a:t>anorectal</a:t>
            </a:r>
            <a:r>
              <a:rPr lang="en-US" dirty="0"/>
              <a:t> </a:t>
            </a:r>
            <a:r>
              <a:rPr lang="en-US" dirty="0" smtClean="0"/>
              <a:t>surgery</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6798145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Bulk-Forming </a:t>
            </a:r>
            <a:r>
              <a:rPr lang="en-US" dirty="0" smtClean="0"/>
              <a:t>Laxatives</a:t>
            </a:r>
          </a:p>
          <a:p>
            <a:pPr lvl="1"/>
            <a:r>
              <a:rPr lang="en-US" dirty="0"/>
              <a:t>Adverse effects  </a:t>
            </a:r>
          </a:p>
          <a:p>
            <a:pPr lvl="2"/>
            <a:r>
              <a:rPr lang="en-US" dirty="0"/>
              <a:t>Nausea, vomiting</a:t>
            </a:r>
          </a:p>
          <a:p>
            <a:pPr lvl="2"/>
            <a:r>
              <a:rPr lang="en-US" dirty="0"/>
              <a:t>Diarrhea (with excessive use)</a:t>
            </a:r>
          </a:p>
          <a:p>
            <a:pPr lvl="2"/>
            <a:r>
              <a:rPr lang="en-US" dirty="0"/>
              <a:t>Abdominal </a:t>
            </a:r>
            <a:r>
              <a:rPr lang="en-US" dirty="0" smtClean="0"/>
              <a:t>cramps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8022660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Bulk-Forming </a:t>
            </a:r>
            <a:r>
              <a:rPr lang="en-US" dirty="0" smtClean="0"/>
              <a:t>Laxatives</a:t>
            </a:r>
          </a:p>
          <a:p>
            <a:pPr lvl="1"/>
            <a:r>
              <a:rPr lang="en-US" dirty="0"/>
              <a:t>Contraindications  </a:t>
            </a:r>
          </a:p>
          <a:p>
            <a:pPr lvl="2"/>
            <a:r>
              <a:rPr lang="en-US" dirty="0" smtClean="0"/>
              <a:t>Nausea</a:t>
            </a:r>
            <a:r>
              <a:rPr lang="en-US" dirty="0"/>
              <a:t> </a:t>
            </a:r>
            <a:r>
              <a:rPr lang="en-US" dirty="0" smtClean="0"/>
              <a:t>and vomiting</a:t>
            </a:r>
            <a:endParaRPr lang="en-US" dirty="0"/>
          </a:p>
          <a:p>
            <a:pPr lvl="2"/>
            <a:r>
              <a:rPr lang="en-US" dirty="0"/>
              <a:t>Fecal impaction</a:t>
            </a:r>
          </a:p>
          <a:p>
            <a:pPr lvl="2"/>
            <a:r>
              <a:rPr lang="en-US" dirty="0"/>
              <a:t>Abdominal pain</a:t>
            </a:r>
          </a:p>
          <a:p>
            <a:pPr lvl="2"/>
            <a:r>
              <a:rPr lang="en-US" dirty="0"/>
              <a:t>Appendicitis</a:t>
            </a:r>
          </a:p>
          <a:p>
            <a:pPr lvl="2"/>
            <a:r>
              <a:rPr lang="en-US" dirty="0"/>
              <a:t>Children under age 2</a:t>
            </a:r>
          </a:p>
          <a:p>
            <a:pPr lvl="2"/>
            <a:r>
              <a:rPr lang="en-US" dirty="0"/>
              <a:t>Esophageal and intestinal </a:t>
            </a:r>
            <a:r>
              <a:rPr lang="en-US" dirty="0" smtClean="0"/>
              <a:t>obstruction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08763006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Bulk-Forming </a:t>
            </a:r>
            <a:r>
              <a:rPr lang="en-US" dirty="0" smtClean="0"/>
              <a:t>Laxatives</a:t>
            </a:r>
          </a:p>
          <a:p>
            <a:pPr lvl="1"/>
            <a:r>
              <a:rPr lang="en-US" dirty="0"/>
              <a:t>Interactions  </a:t>
            </a:r>
          </a:p>
          <a:p>
            <a:pPr lvl="2"/>
            <a:r>
              <a:rPr lang="en-US" dirty="0"/>
              <a:t>Antibiotics</a:t>
            </a:r>
          </a:p>
          <a:p>
            <a:pPr lvl="2"/>
            <a:r>
              <a:rPr lang="en-US" dirty="0"/>
              <a:t>Warfarin</a:t>
            </a:r>
          </a:p>
          <a:p>
            <a:pPr lvl="2"/>
            <a:r>
              <a:rPr lang="en-US" dirty="0"/>
              <a:t>Digoxin</a:t>
            </a:r>
          </a:p>
          <a:p>
            <a:pPr lvl="2"/>
            <a:r>
              <a:rPr lang="en-US" dirty="0" err="1"/>
              <a:t>Nitrofurantoin</a:t>
            </a:r>
            <a:endParaRPr lang="en-US" dirty="0"/>
          </a:p>
          <a:p>
            <a:pPr lvl="2"/>
            <a:r>
              <a:rPr lang="en-US" dirty="0" smtClean="0"/>
              <a:t>Salicylates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8127254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title"/>
          </p:nvPr>
        </p:nvSpPr>
        <p:spPr/>
        <p:txBody>
          <a:bodyPr/>
          <a:lstStyle/>
          <a:p>
            <a:r>
              <a:rPr lang="en-US" dirty="0" smtClean="0"/>
              <a:t>Constipation</a:t>
            </a:r>
            <a:endParaRPr lang="en-US" dirty="0"/>
          </a:p>
        </p:txBody>
      </p:sp>
      <p:sp>
        <p:nvSpPr>
          <p:cNvPr id="66561" name="Rectangle 2"/>
          <p:cNvSpPr>
            <a:spLocks noGrp="1" noChangeArrowheads="1"/>
          </p:cNvSpPr>
          <p:nvPr>
            <p:ph type="body" idx="1"/>
          </p:nvPr>
        </p:nvSpPr>
        <p:spPr/>
        <p:txBody>
          <a:bodyPr/>
          <a:lstStyle/>
          <a:p>
            <a:r>
              <a:rPr lang="en-US" dirty="0"/>
              <a:t>Bulk-Forming </a:t>
            </a:r>
            <a:r>
              <a:rPr lang="en-US" dirty="0" smtClean="0"/>
              <a:t>Laxatives</a:t>
            </a:r>
          </a:p>
          <a:p>
            <a:pPr lvl="1"/>
            <a:r>
              <a:rPr lang="en-US" dirty="0"/>
              <a:t>Patients on low-sodium or low-calorie diets </a:t>
            </a:r>
          </a:p>
          <a:p>
            <a:pPr lvl="2"/>
            <a:r>
              <a:rPr lang="en-US" dirty="0"/>
              <a:t>Be aware of sugar, sodium content </a:t>
            </a:r>
          </a:p>
          <a:p>
            <a:pPr lvl="1"/>
            <a:r>
              <a:rPr lang="en-US" dirty="0"/>
              <a:t>May reduce appetite before meals</a:t>
            </a:r>
          </a:p>
          <a:p>
            <a:pPr lvl="1"/>
            <a:r>
              <a:rPr lang="en-US" dirty="0"/>
              <a:t>Avoid breastfeeding.</a:t>
            </a:r>
          </a:p>
        </p:txBody>
      </p:sp>
    </p:spTree>
    <p:extLst>
      <p:ext uri="{BB962C8B-B14F-4D97-AF65-F5344CB8AC3E}">
        <p14:creationId xmlns:p14="http://schemas.microsoft.com/office/powerpoint/2010/main" val="6464446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r>
              <a:rPr lang="en-US" dirty="0"/>
              <a:t>Vomiting</a:t>
            </a:r>
          </a:p>
        </p:txBody>
      </p:sp>
      <p:sp>
        <p:nvSpPr>
          <p:cNvPr id="84994" name="Content Placeholder 2"/>
          <p:cNvSpPr>
            <a:spLocks noGrp="1"/>
          </p:cNvSpPr>
          <p:nvPr>
            <p:ph idx="1"/>
          </p:nvPr>
        </p:nvSpPr>
        <p:spPr/>
        <p:txBody>
          <a:bodyPr/>
          <a:lstStyle/>
          <a:p>
            <a:r>
              <a:rPr lang="en-US" dirty="0"/>
              <a:t>Disgorging contents of stomach through mouth (emesis)</a:t>
            </a:r>
          </a:p>
          <a:p>
            <a:r>
              <a:rPr lang="en-US" dirty="0"/>
              <a:t>Triggered </a:t>
            </a:r>
            <a:r>
              <a:rPr lang="en-US" dirty="0" smtClean="0"/>
              <a:t>by: </a:t>
            </a:r>
            <a:endParaRPr lang="en-US" dirty="0"/>
          </a:p>
          <a:p>
            <a:pPr lvl="1"/>
            <a:r>
              <a:rPr lang="en-US" dirty="0"/>
              <a:t>Infections</a:t>
            </a:r>
          </a:p>
          <a:p>
            <a:pPr lvl="1"/>
            <a:r>
              <a:rPr lang="en-US" dirty="0"/>
              <a:t>Drugs</a:t>
            </a:r>
          </a:p>
          <a:p>
            <a:pPr lvl="1"/>
            <a:r>
              <a:rPr lang="en-US" dirty="0"/>
              <a:t>Radiation</a:t>
            </a:r>
          </a:p>
          <a:p>
            <a:pPr lvl="1"/>
            <a:r>
              <a:rPr lang="en-US" dirty="0"/>
              <a:t>Chemotherapy</a:t>
            </a:r>
          </a:p>
          <a:p>
            <a:pPr lvl="1"/>
            <a:r>
              <a:rPr lang="en-US" dirty="0"/>
              <a:t>Surgery</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66004445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title"/>
          </p:nvPr>
        </p:nvSpPr>
        <p:spPr/>
        <p:txBody>
          <a:bodyPr/>
          <a:lstStyle/>
          <a:p>
            <a:r>
              <a:rPr lang="en-US" dirty="0" smtClean="0"/>
              <a:t>Vomiting</a:t>
            </a:r>
            <a:endParaRPr lang="en-US" dirty="0"/>
          </a:p>
        </p:txBody>
      </p:sp>
      <p:sp>
        <p:nvSpPr>
          <p:cNvPr id="86017" name="Rectangle 2"/>
          <p:cNvSpPr>
            <a:spLocks noGrp="1" noChangeArrowheads="1"/>
          </p:cNvSpPr>
          <p:nvPr>
            <p:ph type="body" idx="1"/>
          </p:nvPr>
        </p:nvSpPr>
        <p:spPr/>
        <p:txBody>
          <a:bodyPr/>
          <a:lstStyle/>
          <a:p>
            <a:r>
              <a:rPr lang="en-US" dirty="0" smtClean="0"/>
              <a:t>Emetics</a:t>
            </a:r>
          </a:p>
          <a:p>
            <a:pPr lvl="1"/>
            <a:r>
              <a:rPr lang="en-US" dirty="0" smtClean="0"/>
              <a:t>Intensely </a:t>
            </a:r>
            <a:r>
              <a:rPr lang="en-US" dirty="0"/>
              <a:t>irritate mucosal layer of intestinal wall</a:t>
            </a:r>
          </a:p>
          <a:p>
            <a:pPr lvl="1"/>
            <a:r>
              <a:rPr lang="en-US" dirty="0"/>
              <a:t>Use of ipecac syrup as an emetic </a:t>
            </a:r>
          </a:p>
          <a:p>
            <a:pPr lvl="2"/>
            <a:r>
              <a:rPr lang="en-US" dirty="0"/>
              <a:t>Has largely declined</a:t>
            </a:r>
          </a:p>
        </p:txBody>
      </p:sp>
      <p:sp>
        <p:nvSpPr>
          <p:cNvPr id="86019"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4410716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title"/>
          </p:nvPr>
        </p:nvSpPr>
        <p:spPr/>
        <p:txBody>
          <a:bodyPr/>
          <a:lstStyle/>
          <a:p>
            <a:r>
              <a:rPr lang="en-US" dirty="0" smtClean="0"/>
              <a:t>Vomiting</a:t>
            </a:r>
            <a:endParaRPr lang="en-US" dirty="0"/>
          </a:p>
        </p:txBody>
      </p:sp>
      <p:sp>
        <p:nvSpPr>
          <p:cNvPr id="86017" name="Rectangle 2"/>
          <p:cNvSpPr>
            <a:spLocks noGrp="1" noChangeArrowheads="1"/>
          </p:cNvSpPr>
          <p:nvPr>
            <p:ph type="body" idx="1"/>
          </p:nvPr>
        </p:nvSpPr>
        <p:spPr/>
        <p:txBody>
          <a:bodyPr/>
          <a:lstStyle/>
          <a:p>
            <a:r>
              <a:rPr lang="en-US" dirty="0" smtClean="0"/>
              <a:t>Emetics</a:t>
            </a:r>
          </a:p>
          <a:p>
            <a:pPr lvl="1"/>
            <a:r>
              <a:rPr lang="en-US" dirty="0"/>
              <a:t>Adverse effects  </a:t>
            </a:r>
          </a:p>
          <a:p>
            <a:pPr lvl="2"/>
            <a:r>
              <a:rPr lang="en-US" dirty="0"/>
              <a:t>Stiff muscles</a:t>
            </a:r>
          </a:p>
          <a:p>
            <a:pPr lvl="2"/>
            <a:r>
              <a:rPr lang="en-US" dirty="0"/>
              <a:t>Severe myopathy</a:t>
            </a:r>
          </a:p>
          <a:p>
            <a:pPr lvl="2"/>
            <a:r>
              <a:rPr lang="en-US" dirty="0"/>
              <a:t>Convulsions</a:t>
            </a:r>
          </a:p>
          <a:p>
            <a:pPr lvl="2"/>
            <a:r>
              <a:rPr lang="en-US" dirty="0"/>
              <a:t>Coma</a:t>
            </a:r>
          </a:p>
          <a:p>
            <a:pPr lvl="2"/>
            <a:r>
              <a:rPr lang="en-US" dirty="0"/>
              <a:t>Arrhythmias</a:t>
            </a:r>
          </a:p>
          <a:p>
            <a:pPr lvl="2"/>
            <a:r>
              <a:rPr lang="en-US" dirty="0"/>
              <a:t>Chest pain</a:t>
            </a:r>
          </a:p>
          <a:p>
            <a:pPr lvl="2"/>
            <a:r>
              <a:rPr lang="en-US" dirty="0"/>
              <a:t>Dyspnea</a:t>
            </a:r>
          </a:p>
          <a:p>
            <a:pPr lvl="2"/>
            <a:r>
              <a:rPr lang="en-US" dirty="0"/>
              <a:t>Hypotension</a:t>
            </a:r>
          </a:p>
          <a:p>
            <a:pPr lvl="2"/>
            <a:r>
              <a:rPr lang="en-US" dirty="0"/>
              <a:t>Fatal </a:t>
            </a:r>
            <a:r>
              <a:rPr lang="en-US" dirty="0" smtClean="0"/>
              <a:t>myocarditis</a:t>
            </a:r>
            <a:endParaRPr lang="en-US" dirty="0"/>
          </a:p>
        </p:txBody>
      </p:sp>
      <p:sp>
        <p:nvSpPr>
          <p:cNvPr id="86019"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5834195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title"/>
          </p:nvPr>
        </p:nvSpPr>
        <p:spPr/>
        <p:txBody>
          <a:bodyPr/>
          <a:lstStyle/>
          <a:p>
            <a:r>
              <a:rPr lang="en-US" dirty="0" smtClean="0"/>
              <a:t>Vomiting</a:t>
            </a:r>
            <a:endParaRPr lang="en-US" dirty="0"/>
          </a:p>
        </p:txBody>
      </p:sp>
      <p:sp>
        <p:nvSpPr>
          <p:cNvPr id="86017" name="Rectangle 2"/>
          <p:cNvSpPr>
            <a:spLocks noGrp="1" noChangeArrowheads="1"/>
          </p:cNvSpPr>
          <p:nvPr>
            <p:ph type="body" idx="1"/>
          </p:nvPr>
        </p:nvSpPr>
        <p:spPr/>
        <p:txBody>
          <a:bodyPr/>
          <a:lstStyle/>
          <a:p>
            <a:r>
              <a:rPr lang="en-US" dirty="0" smtClean="0"/>
              <a:t>Emetics</a:t>
            </a:r>
          </a:p>
          <a:p>
            <a:pPr lvl="1"/>
            <a:r>
              <a:rPr lang="en-US" dirty="0"/>
              <a:t>Contraindications  </a:t>
            </a:r>
          </a:p>
          <a:p>
            <a:pPr lvl="2"/>
            <a:r>
              <a:rPr lang="en-US" dirty="0"/>
              <a:t>Comatose, semi-comatose, or deeply sedated patients</a:t>
            </a:r>
          </a:p>
          <a:p>
            <a:pPr lvl="2"/>
            <a:r>
              <a:rPr lang="en-US" dirty="0"/>
              <a:t>Shock</a:t>
            </a:r>
          </a:p>
          <a:p>
            <a:pPr lvl="2"/>
            <a:r>
              <a:rPr lang="en-US" dirty="0"/>
              <a:t>Seizures</a:t>
            </a:r>
          </a:p>
          <a:p>
            <a:pPr lvl="2"/>
            <a:r>
              <a:rPr lang="en-US" dirty="0"/>
              <a:t>Impaired cardiac function</a:t>
            </a:r>
          </a:p>
          <a:p>
            <a:pPr lvl="1"/>
            <a:r>
              <a:rPr lang="en-US" dirty="0"/>
              <a:t>Interactions</a:t>
            </a:r>
          </a:p>
          <a:p>
            <a:pPr lvl="2"/>
            <a:r>
              <a:rPr lang="en-US" dirty="0"/>
              <a:t>None </a:t>
            </a:r>
            <a:r>
              <a:rPr lang="en-US" dirty="0" smtClean="0"/>
              <a:t>listed</a:t>
            </a:r>
            <a:endParaRPr lang="en-US" dirty="0"/>
          </a:p>
        </p:txBody>
      </p:sp>
      <p:sp>
        <p:nvSpPr>
          <p:cNvPr id="86019"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2178673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title"/>
          </p:nvPr>
        </p:nvSpPr>
        <p:spPr/>
        <p:txBody>
          <a:bodyPr/>
          <a:lstStyle/>
          <a:p>
            <a:r>
              <a:rPr lang="en-US" dirty="0" smtClean="0"/>
              <a:t>Vomiting</a:t>
            </a:r>
            <a:endParaRPr lang="en-US" dirty="0"/>
          </a:p>
        </p:txBody>
      </p:sp>
      <p:sp>
        <p:nvSpPr>
          <p:cNvPr id="86017" name="Rectangle 2"/>
          <p:cNvSpPr>
            <a:spLocks noGrp="1" noChangeArrowheads="1"/>
          </p:cNvSpPr>
          <p:nvPr>
            <p:ph type="body" idx="1"/>
          </p:nvPr>
        </p:nvSpPr>
        <p:spPr/>
        <p:txBody>
          <a:bodyPr/>
          <a:lstStyle/>
          <a:p>
            <a:r>
              <a:rPr lang="en-US" dirty="0" smtClean="0"/>
              <a:t>Emetics</a:t>
            </a:r>
          </a:p>
          <a:p>
            <a:pPr lvl="1"/>
            <a:r>
              <a:rPr lang="en-US" dirty="0"/>
              <a:t>Before using ipecac syrup, instruct patients or their families to call: </a:t>
            </a:r>
          </a:p>
          <a:p>
            <a:pPr lvl="2"/>
            <a:r>
              <a:rPr lang="en-US" dirty="0"/>
              <a:t>Emergency department</a:t>
            </a:r>
          </a:p>
          <a:p>
            <a:pPr lvl="2"/>
            <a:r>
              <a:rPr lang="en-US" dirty="0"/>
              <a:t>Poison control center</a:t>
            </a:r>
          </a:p>
          <a:p>
            <a:pPr lvl="2"/>
            <a:r>
              <a:rPr lang="en-US" dirty="0"/>
              <a:t>Physician</a:t>
            </a:r>
          </a:p>
          <a:p>
            <a:pPr lvl="1"/>
            <a:r>
              <a:rPr lang="en-US" dirty="0"/>
              <a:t>Avoid breastfeeding.</a:t>
            </a:r>
          </a:p>
        </p:txBody>
      </p:sp>
      <p:sp>
        <p:nvSpPr>
          <p:cNvPr id="86019"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8932259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dirty="0" smtClean="0"/>
              <a:t>Vomiting</a:t>
            </a:r>
            <a:endParaRPr lang="en-US" dirty="0"/>
          </a:p>
        </p:txBody>
      </p:sp>
      <p:sp>
        <p:nvSpPr>
          <p:cNvPr id="90114" name="Content Placeholder 2"/>
          <p:cNvSpPr>
            <a:spLocks noGrp="1"/>
          </p:cNvSpPr>
          <p:nvPr>
            <p:ph idx="1"/>
          </p:nvPr>
        </p:nvSpPr>
        <p:spPr/>
        <p:txBody>
          <a:bodyPr/>
          <a:lstStyle/>
          <a:p>
            <a:r>
              <a:rPr lang="en-US" dirty="0" err="1" smtClean="0"/>
              <a:t>Antiemetics</a:t>
            </a:r>
            <a:endParaRPr lang="en-US" dirty="0" smtClean="0"/>
          </a:p>
          <a:p>
            <a:pPr lvl="1"/>
            <a:r>
              <a:rPr lang="en-US" dirty="0" smtClean="0"/>
              <a:t>Prevent </a:t>
            </a:r>
            <a:r>
              <a:rPr lang="en-US" dirty="0"/>
              <a:t>or relieve nausea and vomiting</a:t>
            </a:r>
          </a:p>
          <a:p>
            <a:pPr lvl="1"/>
            <a:r>
              <a:rPr lang="en-US" dirty="0" smtClean="0"/>
              <a:t>Administered for:  </a:t>
            </a:r>
            <a:endParaRPr lang="en-US" dirty="0"/>
          </a:p>
          <a:p>
            <a:pPr lvl="2"/>
            <a:r>
              <a:rPr lang="en-US" dirty="0"/>
              <a:t>Motion sickness</a:t>
            </a:r>
          </a:p>
          <a:p>
            <a:pPr lvl="2"/>
            <a:r>
              <a:rPr lang="en-US" dirty="0"/>
              <a:t>Post-radiation or chemotherapy vomiting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8887368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dirty="0" smtClean="0"/>
              <a:t>Vomiting</a:t>
            </a:r>
            <a:endParaRPr lang="en-US" dirty="0"/>
          </a:p>
        </p:txBody>
      </p:sp>
      <p:sp>
        <p:nvSpPr>
          <p:cNvPr id="90114" name="Content Placeholder 2"/>
          <p:cNvSpPr>
            <a:spLocks noGrp="1"/>
          </p:cNvSpPr>
          <p:nvPr>
            <p:ph idx="1"/>
          </p:nvPr>
        </p:nvSpPr>
        <p:spPr/>
        <p:txBody>
          <a:bodyPr/>
          <a:lstStyle/>
          <a:p>
            <a:r>
              <a:rPr lang="en-US" dirty="0" err="1" smtClean="0"/>
              <a:t>Antiemetics</a:t>
            </a:r>
            <a:endParaRPr lang="en-US" dirty="0" smtClean="0"/>
          </a:p>
          <a:p>
            <a:pPr lvl="1"/>
            <a:r>
              <a:rPr lang="en-US" dirty="0"/>
              <a:t>Adverse effects  </a:t>
            </a:r>
          </a:p>
          <a:p>
            <a:pPr lvl="2"/>
            <a:r>
              <a:rPr lang="en-US" dirty="0"/>
              <a:t>Drowsiness</a:t>
            </a:r>
          </a:p>
          <a:p>
            <a:pPr lvl="2"/>
            <a:r>
              <a:rPr lang="en-US" dirty="0"/>
              <a:t>Confusion</a:t>
            </a:r>
          </a:p>
          <a:p>
            <a:pPr lvl="2"/>
            <a:r>
              <a:rPr lang="en-US" dirty="0"/>
              <a:t>Dry mouth</a:t>
            </a:r>
          </a:p>
          <a:p>
            <a:pPr lvl="2"/>
            <a:r>
              <a:rPr lang="en-US" dirty="0"/>
              <a:t>Headache</a:t>
            </a:r>
          </a:p>
          <a:p>
            <a:pPr lvl="2"/>
            <a:r>
              <a:rPr lang="en-US" dirty="0"/>
              <a:t>Hypotension</a:t>
            </a:r>
          </a:p>
          <a:p>
            <a:pPr lvl="2"/>
            <a:r>
              <a:rPr lang="en-US" dirty="0"/>
              <a:t>Hypersensitivity reactions</a:t>
            </a:r>
          </a:p>
          <a:p>
            <a:pPr lvl="2"/>
            <a:r>
              <a:rPr lang="en-US" dirty="0"/>
              <a:t>Blurred </a:t>
            </a:r>
            <a:r>
              <a:rPr lang="en-US" dirty="0" smtClean="0"/>
              <a:t>vision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1509706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dirty="0" smtClean="0"/>
              <a:t>Vomiting</a:t>
            </a:r>
            <a:endParaRPr lang="en-US" dirty="0"/>
          </a:p>
        </p:txBody>
      </p:sp>
      <p:sp>
        <p:nvSpPr>
          <p:cNvPr id="90114" name="Content Placeholder 2"/>
          <p:cNvSpPr>
            <a:spLocks noGrp="1"/>
          </p:cNvSpPr>
          <p:nvPr>
            <p:ph idx="1"/>
          </p:nvPr>
        </p:nvSpPr>
        <p:spPr/>
        <p:txBody>
          <a:bodyPr/>
          <a:lstStyle/>
          <a:p>
            <a:r>
              <a:rPr lang="en-US" dirty="0" err="1" smtClean="0"/>
              <a:t>Antiemetics</a:t>
            </a:r>
            <a:endParaRPr lang="en-US" dirty="0" smtClean="0"/>
          </a:p>
          <a:p>
            <a:pPr lvl="1"/>
            <a:r>
              <a:rPr lang="en-US" dirty="0"/>
              <a:t>Contraindications  </a:t>
            </a:r>
          </a:p>
          <a:p>
            <a:pPr lvl="2"/>
            <a:r>
              <a:rPr lang="en-US" dirty="0"/>
              <a:t>Hypersensitivity</a:t>
            </a:r>
          </a:p>
          <a:p>
            <a:pPr lvl="2"/>
            <a:r>
              <a:rPr lang="en-US" dirty="0"/>
              <a:t>Coma</a:t>
            </a:r>
          </a:p>
          <a:p>
            <a:pPr lvl="2"/>
            <a:r>
              <a:rPr lang="en-US" dirty="0"/>
              <a:t>Severe CMS depression</a:t>
            </a:r>
          </a:p>
          <a:p>
            <a:pPr lvl="2"/>
            <a:r>
              <a:rPr lang="en-US" dirty="0"/>
              <a:t>Pregnancy</a:t>
            </a:r>
          </a:p>
          <a:p>
            <a:pPr lvl="2"/>
            <a:r>
              <a:rPr lang="en-US" dirty="0"/>
              <a:t>Lactation</a:t>
            </a:r>
          </a:p>
          <a:p>
            <a:pPr lvl="1"/>
            <a:r>
              <a:rPr lang="en-US" dirty="0"/>
              <a:t>Interactions</a:t>
            </a:r>
          </a:p>
          <a:p>
            <a:pPr lvl="2"/>
            <a:r>
              <a:rPr lang="en-US" dirty="0" smtClean="0"/>
              <a:t>Dopamine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7137492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r>
              <a:rPr lang="en-US" dirty="0" smtClean="0"/>
              <a:t>Vomiting</a:t>
            </a:r>
            <a:endParaRPr lang="en-US" dirty="0"/>
          </a:p>
        </p:txBody>
      </p:sp>
      <p:sp>
        <p:nvSpPr>
          <p:cNvPr id="90114" name="Content Placeholder 2"/>
          <p:cNvSpPr>
            <a:spLocks noGrp="1"/>
          </p:cNvSpPr>
          <p:nvPr>
            <p:ph idx="1"/>
          </p:nvPr>
        </p:nvSpPr>
        <p:spPr/>
        <p:txBody>
          <a:bodyPr/>
          <a:lstStyle/>
          <a:p>
            <a:r>
              <a:rPr lang="en-US" dirty="0" err="1" smtClean="0"/>
              <a:t>Antiemetics</a:t>
            </a:r>
            <a:endParaRPr lang="en-US" dirty="0" smtClean="0"/>
          </a:p>
          <a:p>
            <a:pPr lvl="1"/>
            <a:r>
              <a:rPr lang="en-US" dirty="0"/>
              <a:t>Avoid driving, and operating heavy machinery.</a:t>
            </a:r>
          </a:p>
          <a:p>
            <a:pPr lvl="1"/>
            <a:r>
              <a:rPr lang="en-US" dirty="0"/>
              <a:t>Avoid alcohol.</a:t>
            </a:r>
          </a:p>
          <a:p>
            <a:pPr lvl="1"/>
            <a:r>
              <a:rPr lang="en-US" dirty="0"/>
              <a:t>Especially avoid during first trimester of pregnancy.</a:t>
            </a:r>
          </a:p>
          <a:p>
            <a:pPr lvl="1"/>
            <a:r>
              <a:rPr lang="en-US" dirty="0"/>
              <a:t>For motion sickness, take 30 minutes before travel.</a:t>
            </a:r>
          </a:p>
        </p:txBody>
      </p:sp>
    </p:spTree>
    <p:extLst>
      <p:ext uri="{BB962C8B-B14F-4D97-AF65-F5344CB8AC3E}">
        <p14:creationId xmlns:p14="http://schemas.microsoft.com/office/powerpoint/2010/main" val="302377731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Grp="1" noChangeArrowheads="1"/>
          </p:cNvSpPr>
          <p:nvPr/>
        </p:nvSpPr>
        <p:spPr bwMode="auto">
          <a:xfrm>
            <a:off x="457200" y="5334000"/>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34-4 </a:t>
            </a:r>
            <a:r>
              <a:rPr lang="en-US" dirty="0" smtClean="0"/>
              <a:t>The </a:t>
            </a:r>
            <a:r>
              <a:rPr lang="en-US" dirty="0"/>
              <a:t>Most Commonly Used </a:t>
            </a:r>
            <a:r>
              <a:rPr lang="en-US" dirty="0" err="1"/>
              <a:t>Antiemetics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2926344"/>
              </p:ext>
            </p:extLst>
          </p:nvPr>
        </p:nvGraphicFramePr>
        <p:xfrm>
          <a:off x="457200" y="1600200"/>
          <a:ext cx="8229600" cy="37541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Dopamine Antagonists</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haloperidol </a:t>
                      </a:r>
                      <a:endParaRPr lang="sk-S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Haldol </a:t>
                      </a:r>
                      <a:endParaRPr lang="sk-S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1–2 mg q12h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PO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chlorpromazine</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Thorazine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10–25 mg q4–6h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 IM,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perphenazine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Perphenazine</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Tablets</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8–16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prochlorperazine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Compazine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5–10 mg tid–</a:t>
                      </a:r>
                      <a:r>
                        <a:rPr lang="da-DK" sz="1600" b="0" kern="1200" dirty="0" err="1" smtClean="0">
                          <a:solidFill>
                            <a:schemeClr val="tx1"/>
                          </a:solidFill>
                          <a:effectLst/>
                          <a:latin typeface="+mn-lt"/>
                          <a:ea typeface="+mn-ea"/>
                          <a:cs typeface="+mn-cs"/>
                        </a:rPr>
                        <a:t>qid</a:t>
                      </a:r>
                      <a:r>
                        <a:rPr lang="da-DK" sz="1600" b="0" kern="1200" dirty="0" smtClean="0">
                          <a:solidFill>
                            <a:schemeClr val="tx1"/>
                          </a:solidFill>
                          <a:effectLst/>
                          <a:latin typeface="+mn-lt"/>
                          <a:ea typeface="+mn-ea"/>
                          <a:cs typeface="+mn-cs"/>
                        </a:rPr>
                        <a:t>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r>
                        <a:rPr lang="en-US" sz="1600" baseline="0" dirty="0" smtClean="0"/>
                        <a:t> IM, IV, 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promethazine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Phenergan</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25 mg q4–6h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r>
                        <a:rPr lang="en-US" sz="1600" baseline="0" dirty="0" smtClean="0"/>
                        <a:t> IM, IV, 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thiethylperazine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Torecan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 mg 1–3 times/d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r>
                        <a:rPr lang="en-US" sz="1600" baseline="0" dirty="0" smtClean="0"/>
                        <a:t> IM, 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IM, intramuscular;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3689644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Grp="1" noChangeArrowheads="1"/>
          </p:cNvSpPr>
          <p:nvPr/>
        </p:nvSpPr>
        <p:spPr bwMode="auto">
          <a:xfrm>
            <a:off x="457200" y="5334000"/>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34-4 </a:t>
            </a:r>
            <a:r>
              <a:rPr lang="en-US" dirty="0" smtClean="0"/>
              <a:t>The </a:t>
            </a:r>
            <a:r>
              <a:rPr lang="en-US" dirty="0"/>
              <a:t>Most Commonly Used </a:t>
            </a:r>
            <a:r>
              <a:rPr lang="en-US" dirty="0" err="1"/>
              <a:t>Antiemetics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4729674"/>
              </p:ext>
            </p:extLst>
          </p:nvPr>
        </p:nvGraphicFramePr>
        <p:xfrm>
          <a:off x="457200" y="1600200"/>
          <a:ext cx="8229600" cy="39166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kern="1200" dirty="0" err="1" smtClean="0">
                          <a:solidFill>
                            <a:schemeClr val="tx1"/>
                          </a:solidFill>
                          <a:effectLst/>
                          <a:latin typeface="+mn-lt"/>
                          <a:ea typeface="+mn-ea"/>
                          <a:cs typeface="+mn-cs"/>
                        </a:rPr>
                        <a:t>Miscellaneous</a:t>
                      </a:r>
                      <a:r>
                        <a:rPr lang="it-IT" sz="1600" b="1" kern="1200" dirty="0" smtClean="0">
                          <a:solidFill>
                            <a:schemeClr val="tx1"/>
                          </a:solidFill>
                          <a:effectLst/>
                          <a:latin typeface="+mn-lt"/>
                          <a:ea typeface="+mn-ea"/>
                          <a:cs typeface="+mn-cs"/>
                        </a:rPr>
                        <a:t> Agent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metoclopramide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err="1" smtClean="0">
                          <a:solidFill>
                            <a:schemeClr val="tx1"/>
                          </a:solidFill>
                          <a:effectLst/>
                          <a:latin typeface="+mn-lt"/>
                          <a:ea typeface="+mn-ea"/>
                          <a:cs typeface="+mn-cs"/>
                        </a:rPr>
                        <a:t>Reglan</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1–2 mg/kg 30 min before chemotherapy and q2–4h </a:t>
                      </a:r>
                      <a:r>
                        <a:rPr lang="en-US" sz="1600" b="0" kern="1200" dirty="0" err="1" smtClean="0">
                          <a:solidFill>
                            <a:schemeClr val="tx1"/>
                          </a:solidFill>
                          <a:effectLst/>
                          <a:latin typeface="+mn-lt"/>
                          <a:ea typeface="+mn-ea"/>
                          <a:cs typeface="+mn-cs"/>
                        </a:rPr>
                        <a:t>prn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Serotonin Antagonists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en-US" sz="160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granisetron</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Kytril</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 mg 1 h before chemotherapy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err="1" smtClean="0">
                          <a:solidFill>
                            <a:schemeClr val="tx1"/>
                          </a:solidFill>
                          <a:effectLst/>
                          <a:latin typeface="+mn-lt"/>
                          <a:ea typeface="+mn-ea"/>
                          <a:cs typeface="+mn-cs"/>
                        </a:rPr>
                        <a:t>ondansetron</a:t>
                      </a:r>
                      <a:r>
                        <a:rPr lang="fr-FR" sz="1600" b="0" kern="1200" dirty="0" smtClean="0">
                          <a:solidFill>
                            <a:schemeClr val="tx1"/>
                          </a:solidFill>
                          <a:effectLst/>
                          <a:latin typeface="+mn-lt"/>
                          <a:ea typeface="+mn-ea"/>
                          <a:cs typeface="+mn-cs"/>
                        </a:rPr>
                        <a: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Zofran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4–8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 IV</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IM, intramuscular;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1550037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8"/>
          <p:cNvSpPr>
            <a:spLocks noGrp="1" noChangeArrowheads="1"/>
          </p:cNvSpPr>
          <p:nvPr/>
        </p:nvSpPr>
        <p:spPr bwMode="auto">
          <a:xfrm>
            <a:off x="457200" y="5334000"/>
            <a:ext cx="8686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34-4 </a:t>
            </a:r>
            <a:r>
              <a:rPr lang="en-US" dirty="0" smtClean="0"/>
              <a:t>The </a:t>
            </a:r>
            <a:r>
              <a:rPr lang="en-US" dirty="0"/>
              <a:t>Most Commonly Used </a:t>
            </a:r>
            <a:r>
              <a:rPr lang="en-US" dirty="0" err="1"/>
              <a:t>Antiemetics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37747415"/>
              </p:ext>
            </p:extLst>
          </p:nvPr>
        </p:nvGraphicFramePr>
        <p:xfrm>
          <a:off x="457200" y="1600200"/>
          <a:ext cx="8229600" cy="412496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1" kern="1200" dirty="0" err="1" smtClean="0">
                          <a:solidFill>
                            <a:schemeClr val="tx1"/>
                          </a:solidFill>
                          <a:effectLst/>
                          <a:latin typeface="+mn-lt"/>
                          <a:ea typeface="+mn-ea"/>
                          <a:cs typeface="+mn-cs"/>
                        </a:rPr>
                        <a:t>Antihistamines</a:t>
                      </a:r>
                      <a:r>
                        <a:rPr lang="fi-FI" sz="1600" b="1"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dimenhydrinate</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Dramamine</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50–100 mg q4–6h </a:t>
                      </a:r>
                      <a:r>
                        <a:rPr lang="es-ES_tradnl" sz="1600" b="0" kern="1200" dirty="0" err="1" smtClean="0">
                          <a:solidFill>
                            <a:schemeClr val="tx1"/>
                          </a:solidFill>
                          <a:effectLst/>
                          <a:latin typeface="+mn-lt"/>
                          <a:ea typeface="+mn-ea"/>
                          <a:cs typeface="+mn-cs"/>
                        </a:rPr>
                        <a:t>prn</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PO, IM, IV</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diphenhydramine</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err="1" smtClean="0">
                          <a:solidFill>
                            <a:schemeClr val="tx1"/>
                          </a:solidFill>
                          <a:effectLst/>
                          <a:latin typeface="+mn-lt"/>
                          <a:ea typeface="+mn-ea"/>
                          <a:cs typeface="+mn-cs"/>
                        </a:rPr>
                        <a:t>Benadryl</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10–50 mg q4–6h </a:t>
                      </a:r>
                      <a:r>
                        <a:rPr lang="es-ES_tradnl" sz="1600" b="0" kern="1200" dirty="0" err="1" smtClean="0">
                          <a:solidFill>
                            <a:schemeClr val="tx1"/>
                          </a:solidFill>
                          <a:effectLst/>
                          <a:latin typeface="+mn-lt"/>
                          <a:ea typeface="+mn-ea"/>
                          <a:cs typeface="+mn-cs"/>
                        </a:rPr>
                        <a:t>prn</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 IM, 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0" kern="1200" dirty="0" err="1" smtClean="0">
                          <a:solidFill>
                            <a:schemeClr val="tx1"/>
                          </a:solidFill>
                          <a:effectLst/>
                          <a:latin typeface="+mn-lt"/>
                          <a:ea typeface="+mn-ea"/>
                          <a:cs typeface="+mn-cs"/>
                        </a:rPr>
                        <a:t>hydroxyzine</a:t>
                      </a:r>
                      <a:r>
                        <a:rPr lang="cs-CZ" sz="1600" b="0" kern="1200" dirty="0" smtClean="0">
                          <a:solidFill>
                            <a:schemeClr val="tx1"/>
                          </a:solidFill>
                          <a:effectLst/>
                          <a:latin typeface="+mn-lt"/>
                          <a:ea typeface="+mn-ea"/>
                          <a:cs typeface="+mn-cs"/>
                        </a:rPr>
                        <a:t> </a:t>
                      </a:r>
                      <a:endParaRPr lang="cs-CZ"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Atarax, Vistaril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25–100 mg q6h </a:t>
                      </a:r>
                      <a:r>
                        <a:rPr lang="es-ES_tradnl" sz="1600" b="0" kern="1200" dirty="0" err="1" smtClean="0">
                          <a:solidFill>
                            <a:schemeClr val="tx1"/>
                          </a:solidFill>
                          <a:effectLst/>
                          <a:latin typeface="+mn-lt"/>
                          <a:ea typeface="+mn-ea"/>
                          <a:cs typeface="+mn-cs"/>
                        </a:rPr>
                        <a:t>prn</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 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meclizine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600" b="0" kern="1200" dirty="0" err="1" smtClean="0">
                          <a:solidFill>
                            <a:schemeClr val="tx1"/>
                          </a:solidFill>
                          <a:effectLst/>
                          <a:latin typeface="+mn-lt"/>
                          <a:ea typeface="+mn-ea"/>
                          <a:cs typeface="+mn-cs"/>
                        </a:rPr>
                        <a:t>Antivert</a:t>
                      </a:r>
                      <a:r>
                        <a:rPr lang="nb-NO" sz="1600" b="0" kern="1200" dirty="0" smtClean="0">
                          <a:solidFill>
                            <a:schemeClr val="tx1"/>
                          </a:solidFill>
                          <a:effectLst/>
                          <a:latin typeface="+mn-lt"/>
                          <a:ea typeface="+mn-ea"/>
                          <a:cs typeface="+mn-cs"/>
                        </a:rPr>
                        <a:t> </a:t>
                      </a:r>
                      <a:endParaRPr lang="nb-N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25–50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1" kern="1200" dirty="0" smtClean="0">
                          <a:solidFill>
                            <a:schemeClr val="tx1"/>
                          </a:solidFill>
                          <a:effectLst/>
                          <a:latin typeface="+mn-lt"/>
                          <a:ea typeface="+mn-ea"/>
                          <a:cs typeface="+mn-cs"/>
                        </a:rPr>
                        <a:t>Anticholinergics</a:t>
                      </a:r>
                      <a:endParaRPr lang="hu-HU"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smtClean="0">
                          <a:solidFill>
                            <a:schemeClr val="tx1"/>
                          </a:solidFill>
                          <a:effectLst/>
                          <a:latin typeface="+mn-lt"/>
                          <a:ea typeface="+mn-ea"/>
                          <a:cs typeface="+mn-cs"/>
                        </a:rPr>
                        <a:t>scopolamine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Transderm-Scop</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0.5 mg q72h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Transdermal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trimethobenzamide</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Tigan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250 mg tid–</a:t>
                      </a:r>
                      <a:r>
                        <a:rPr lang="da-DK" sz="1600" b="0" kern="1200" dirty="0" err="1" smtClean="0">
                          <a:solidFill>
                            <a:schemeClr val="tx1"/>
                          </a:solidFill>
                          <a:effectLst/>
                          <a:latin typeface="+mn-lt"/>
                          <a:ea typeface="+mn-ea"/>
                          <a:cs typeface="+mn-cs"/>
                        </a:rPr>
                        <a:t>qid</a:t>
                      </a:r>
                      <a:r>
                        <a:rPr lang="da-DK" sz="1600" b="0" kern="1200" dirty="0" smtClean="0">
                          <a:solidFill>
                            <a:schemeClr val="tx1"/>
                          </a:solidFill>
                          <a:effectLst/>
                          <a:latin typeface="+mn-lt"/>
                          <a:ea typeface="+mn-ea"/>
                          <a:cs typeface="+mn-cs"/>
                        </a:rPr>
                        <a:t>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 rectal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PO, oral; IM, intramuscular;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2861851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2769</TotalTime>
  <Words>3004</Words>
  <Application>Microsoft Office PowerPoint</Application>
  <PresentationFormat>On-screen Show (4:3)</PresentationFormat>
  <Paragraphs>915</Paragraphs>
  <Slides>74</Slides>
  <Notes>51</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508 Lecture</vt:lpstr>
      <vt:lpstr>Focus on Pharmacology: Essentials for Health Professionals Third Edition</vt:lpstr>
      <vt:lpstr>Introduction</vt:lpstr>
      <vt:lpstr>Digestive System</vt:lpstr>
      <vt:lpstr>Digestive System</vt:lpstr>
      <vt:lpstr>Figure 34-1   The digestive system.</vt:lpstr>
      <vt:lpstr>Digestive System</vt:lpstr>
      <vt:lpstr>Digestive System</vt:lpstr>
      <vt:lpstr>Digestive System</vt:lpstr>
      <vt:lpstr>Digestive System</vt:lpstr>
      <vt:lpstr>Peptic Ulcers</vt:lpstr>
      <vt:lpstr>Table 34-1 Drugs Commonly Used in Peptic Ulcer Disease</vt:lpstr>
      <vt:lpstr>Table 34-1 Drugs Commonly Used in Peptic Ulcer Disease</vt:lpstr>
      <vt:lpstr>Table 34-1 Drugs Commonly Used in Peptic Ulcer Disease</vt:lpstr>
      <vt:lpstr>Table 34-1 Drugs Commonly Used in Peptic Ulcer Disease</vt:lpstr>
      <vt:lpstr>Table 34-1 Drugs Commonly Used in Peptic Ulcer Disease</vt:lpstr>
      <vt:lpstr>Table 34-1 Drugs Commonly Used in Peptic Ulcer Disease</vt:lpstr>
      <vt:lpstr>Peptic Ulcers</vt:lpstr>
      <vt:lpstr>Peptic Ulcers</vt:lpstr>
      <vt:lpstr>Peptic Ulcers</vt:lpstr>
      <vt:lpstr>Peptic Ulcers</vt:lpstr>
      <vt:lpstr>Peptic Ulcers</vt:lpstr>
      <vt:lpstr>Peptic Ulcers</vt:lpstr>
      <vt:lpstr>Peptic Ulcers</vt:lpstr>
      <vt:lpstr>Peptic Ulcers</vt:lpstr>
      <vt:lpstr>Peptic Ulcers</vt:lpstr>
      <vt:lpstr>Peptic Ulcers</vt:lpstr>
      <vt:lpstr>Peptic Ulcers</vt:lpstr>
      <vt:lpstr>Peptic Ulcers</vt:lpstr>
      <vt:lpstr>Diarrhea</vt:lpstr>
      <vt:lpstr>Table 34-2 Classifications of Antidiarrheal Drugs</vt:lpstr>
      <vt:lpstr>Table 34-2 Classifications of Antidiarrheal Drugs</vt:lpstr>
      <vt:lpstr>Diarrhea</vt:lpstr>
      <vt:lpstr>Diarrhea</vt:lpstr>
      <vt:lpstr>Diarrhea</vt:lpstr>
      <vt:lpstr>Diarrhea</vt:lpstr>
      <vt:lpstr>Diarrhea</vt:lpstr>
      <vt:lpstr>Diarrhea</vt:lpstr>
      <vt:lpstr>Diarrhea</vt:lpstr>
      <vt:lpstr>Diarrhea</vt:lpstr>
      <vt:lpstr>Constipation</vt:lpstr>
      <vt:lpstr>Table 34-3 Categories of Laxatives</vt:lpstr>
      <vt:lpstr>Table 34-3 Categories of Laxatives</vt:lpstr>
      <vt:lpstr>Table 34-3 Categories of Laxatives</vt:lpstr>
      <vt:lpstr>Table 34-3 Categories of Laxatives</vt:lpstr>
      <vt:lpstr>Table 34-3 Categories of Laxatives</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Constipation</vt:lpstr>
      <vt:lpstr>Vomiting</vt:lpstr>
      <vt:lpstr>Vomiting</vt:lpstr>
      <vt:lpstr>Vomiting</vt:lpstr>
      <vt:lpstr>Vomiting</vt:lpstr>
      <vt:lpstr>Vomiting</vt:lpstr>
      <vt:lpstr>Vomiting</vt:lpstr>
      <vt:lpstr>Vomiting</vt:lpstr>
      <vt:lpstr>Vomiting</vt:lpstr>
      <vt:lpstr>Vomiting</vt:lpstr>
      <vt:lpstr>Table 34-4 The Most Commonly Used Antiemetics</vt:lpstr>
      <vt:lpstr>Table 34-4 The Most Commonly Used Antiemetics</vt:lpstr>
      <vt:lpstr>Table 34-4 The Most Commonly Used Antiemetics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on Pharmacology: Essentials for Health Professionals, 3e</dc:title>
  <dc:creator>Jahangir Moini</dc:creator>
  <cp:lastModifiedBy>Kavita Saini</cp:lastModifiedBy>
  <cp:revision>196</cp:revision>
  <dcterms:created xsi:type="dcterms:W3CDTF">2017-04-26T05:33:50Z</dcterms:created>
  <dcterms:modified xsi:type="dcterms:W3CDTF">2018-10-10T18:07:49Z</dcterms:modified>
</cp:coreProperties>
</file>